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3" r:id="rId1"/>
    <p:sldMasterId id="2147483690" r:id="rId2"/>
  </p:sldMasterIdLst>
  <p:notesMasterIdLst>
    <p:notesMasterId r:id="rId5"/>
  </p:notesMasterIdLst>
  <p:handoutMasterIdLst>
    <p:handoutMasterId r:id="rId6"/>
  </p:handoutMasterIdLst>
  <p:sldIdLst>
    <p:sldId id="280" r:id="rId3"/>
    <p:sldId id="292" r:id="rId4"/>
  </p:sldIdLst>
  <p:sldSz cx="7559675" cy="10691813"/>
  <p:notesSz cx="9990138" cy="14303375"/>
  <p:embeddedFontLst>
    <p:embeddedFont>
      <p:font typeface="メイリオ" panose="020B0604030504040204" pitchFamily="50" charset="-128"/>
      <p:regular r:id="rId7"/>
      <p:bold r:id="rId8"/>
      <p:italic r:id="rId9"/>
      <p:boldItalic r:id="rId10"/>
    </p:embeddedFont>
    <p:embeddedFont>
      <p:font typeface="游ゴシック" panose="020B0400000000000000" pitchFamily="50" charset="-128"/>
      <p:regular r:id="rId11"/>
      <p:bold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840" userDrawn="1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572"/>
    <a:srgbClr val="191919"/>
    <a:srgbClr val="FDD108"/>
    <a:srgbClr val="C00000"/>
    <a:srgbClr val="6F9BBE"/>
    <a:srgbClr val="F08B69"/>
    <a:srgbClr val="A64A97"/>
    <a:srgbClr val="A3B2B9"/>
    <a:srgbClr val="A0AEB6"/>
    <a:srgbClr val="8D9E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55" autoAdjust="0"/>
    <p:restoredTop sz="96242" autoAdjust="0"/>
  </p:normalViewPr>
  <p:slideViewPr>
    <p:cSldViewPr snapToGrid="0">
      <p:cViewPr varScale="1">
        <p:scale>
          <a:sx n="53" d="100"/>
          <a:sy n="53" d="100"/>
        </p:scale>
        <p:origin x="2914" y="67"/>
      </p:cViewPr>
      <p:guideLst>
        <p:guide orient="horz" pos="5840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font" Target="fonts/font5.fntdata"/><Relationship Id="rId5" Type="http://schemas.openxmlformats.org/officeDocument/2006/relationships/notesMaster" Target="notesMasters/notesMaster1.xml"/><Relationship Id="rId15" Type="http://schemas.openxmlformats.org/officeDocument/2006/relationships/theme" Target="theme/theme1.xml"/><Relationship Id="rId10" Type="http://schemas.openxmlformats.org/officeDocument/2006/relationships/font" Target="fonts/font4.fntdata"/><Relationship Id="rId4" Type="http://schemas.openxmlformats.org/officeDocument/2006/relationships/slide" Target="slides/slide2.xml"/><Relationship Id="rId9" Type="http://schemas.openxmlformats.org/officeDocument/2006/relationships/font" Target="fonts/font3.fntdata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D221AF7-E551-4AA7-9B1C-CF26DE93B3A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329060" cy="717353"/>
          </a:xfrm>
          <a:prstGeom prst="rect">
            <a:avLst/>
          </a:prstGeom>
        </p:spPr>
        <p:txBody>
          <a:bodyPr vert="horz" lIns="132743" tIns="66372" rIns="132743" bIns="66372" rtlCol="0"/>
          <a:lstStyle>
            <a:lvl1pPr algn="l">
              <a:defRPr sz="1700"/>
            </a:lvl1pPr>
          </a:lstStyle>
          <a:p>
            <a:endParaRPr kumimoji="1" lang="ja-JP" altLang="en-US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1AC0E09-0383-4CAE-9015-55C8BF00A7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58766" y="0"/>
            <a:ext cx="4329060" cy="717353"/>
          </a:xfrm>
          <a:prstGeom prst="rect">
            <a:avLst/>
          </a:prstGeom>
        </p:spPr>
        <p:txBody>
          <a:bodyPr vert="horz" lIns="132743" tIns="66372" rIns="132743" bIns="66372" rtlCol="0"/>
          <a:lstStyle>
            <a:lvl1pPr algn="r">
              <a:defRPr sz="1700"/>
            </a:lvl1pPr>
          </a:lstStyle>
          <a:p>
            <a:fld id="{055EC009-36B7-431B-994B-FBE8EB6BF811}" type="datetimeFigureOut">
              <a:rPr kumimoji="1" lang="ja-JP" altLang="en-US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2025/6/4</a:t>
            </a:fld>
            <a:endParaRPr kumimoji="1" lang="ja-JP" altLang="en-US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35D9A9F-B70D-49D8-BC51-482658AD0DF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3586022"/>
            <a:ext cx="4329060" cy="717353"/>
          </a:xfrm>
          <a:prstGeom prst="rect">
            <a:avLst/>
          </a:prstGeom>
        </p:spPr>
        <p:txBody>
          <a:bodyPr vert="horz" lIns="132743" tIns="66372" rIns="132743" bIns="66372" rtlCol="0" anchor="b"/>
          <a:lstStyle>
            <a:lvl1pPr algn="l">
              <a:defRPr sz="1700"/>
            </a:lvl1pPr>
          </a:lstStyle>
          <a:p>
            <a:endParaRPr kumimoji="1" lang="ja-JP" altLang="en-US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A8E4622-CE74-4276-9831-7770C02A4A9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58766" y="13586022"/>
            <a:ext cx="4329060" cy="717353"/>
          </a:xfrm>
          <a:prstGeom prst="rect">
            <a:avLst/>
          </a:prstGeom>
        </p:spPr>
        <p:txBody>
          <a:bodyPr vert="horz" lIns="132743" tIns="66372" rIns="132743" bIns="66372" rtlCol="0" anchor="b"/>
          <a:lstStyle>
            <a:lvl1pPr algn="r">
              <a:defRPr sz="1700"/>
            </a:lvl1pPr>
          </a:lstStyle>
          <a:p>
            <a:fld id="{5FB0AB00-2629-4878-8868-33677E5FA0EB}" type="slidenum">
              <a:rPr kumimoji="1" lang="ja-JP" altLang="en-US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‹#›</a:t>
            </a:fld>
            <a:endParaRPr kumimoji="1" lang="ja-JP" altLang="en-US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647180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29060" cy="717353"/>
          </a:xfrm>
          <a:prstGeom prst="rect">
            <a:avLst/>
          </a:prstGeom>
        </p:spPr>
        <p:txBody>
          <a:bodyPr vert="horz" lIns="132743" tIns="66372" rIns="132743" bIns="66372" rtlCol="0"/>
          <a:lstStyle>
            <a:lvl1pPr algn="l">
              <a:defRPr sz="1700"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58766" y="0"/>
            <a:ext cx="4329060" cy="717353"/>
          </a:xfrm>
          <a:prstGeom prst="rect">
            <a:avLst/>
          </a:prstGeom>
        </p:spPr>
        <p:txBody>
          <a:bodyPr vert="horz" lIns="132743" tIns="66372" rIns="132743" bIns="66372" rtlCol="0"/>
          <a:lstStyle>
            <a:lvl1pPr algn="r">
              <a:defRPr sz="1700"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fld id="{DDBC8112-C478-4D48-973A-48D1A1F16613}" type="datetimeFigureOut">
              <a:rPr kumimoji="1" lang="ja-JP" altLang="en-US" smtClean="0"/>
              <a:pPr/>
              <a:t>2025/6/4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89300" y="1789113"/>
            <a:ext cx="3411538" cy="4826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743" tIns="66372" rIns="132743" bIns="66372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9014" y="6883829"/>
            <a:ext cx="7992110" cy="5630762"/>
          </a:xfrm>
          <a:prstGeom prst="rect">
            <a:avLst/>
          </a:prstGeom>
        </p:spPr>
        <p:txBody>
          <a:bodyPr vert="horz" lIns="132743" tIns="66372" rIns="132743" bIns="66372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3586022"/>
            <a:ext cx="4329060" cy="717353"/>
          </a:xfrm>
          <a:prstGeom prst="rect">
            <a:avLst/>
          </a:prstGeom>
        </p:spPr>
        <p:txBody>
          <a:bodyPr vert="horz" lIns="132743" tIns="66372" rIns="132743" bIns="66372" rtlCol="0" anchor="b"/>
          <a:lstStyle>
            <a:lvl1pPr algn="l">
              <a:defRPr sz="1700"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58766" y="13586022"/>
            <a:ext cx="4329060" cy="717353"/>
          </a:xfrm>
          <a:prstGeom prst="rect">
            <a:avLst/>
          </a:prstGeom>
        </p:spPr>
        <p:txBody>
          <a:bodyPr vert="horz" lIns="132743" tIns="66372" rIns="132743" bIns="66372" rtlCol="0" anchor="b"/>
          <a:lstStyle>
            <a:lvl1pPr algn="r">
              <a:defRPr sz="1700"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fld id="{31EC2C85-5497-41C9-80E4-30CEB33490E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910109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游ゴシック" panose="020B0400000000000000" pitchFamily="50" charset="-128"/>
        <a:ea typeface="游ゴシック" panose="020B0400000000000000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游ゴシック" panose="020B0400000000000000" pitchFamily="50" charset="-128"/>
        <a:ea typeface="游ゴシック" panose="020B0400000000000000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游ゴシック" panose="020B0400000000000000" pitchFamily="50" charset="-128"/>
        <a:ea typeface="游ゴシック" panose="020B0400000000000000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游ゴシック" panose="020B0400000000000000" pitchFamily="50" charset="-128"/>
        <a:ea typeface="游ゴシック" panose="020B0400000000000000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游ゴシック" panose="020B0400000000000000" pitchFamily="50" charset="-128"/>
        <a:ea typeface="游ゴシック" panose="020B0400000000000000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bg>
      <p:bgPr>
        <a:pattFill prst="wdUpDiag">
          <a:fgClr>
            <a:srgbClr val="FFEB00"/>
          </a:fgClr>
          <a:bgClr>
            <a:srgbClr val="FFF24B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6075B94-B71A-40BC-9998-D7E504977791}"/>
              </a:ext>
            </a:extLst>
          </p:cNvPr>
          <p:cNvSpPr/>
          <p:nvPr userDrawn="1"/>
        </p:nvSpPr>
        <p:spPr>
          <a:xfrm>
            <a:off x="0" y="8762420"/>
            <a:ext cx="7559675" cy="1929394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latin typeface="Arial" panose="020B0604020202020204" pitchFamily="34" charset="0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08413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54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1712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0329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D8B597CE-EA88-47D9-9A8B-CE3EBE9DF9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222" y="0"/>
            <a:ext cx="4517802" cy="5321982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478B71A-BC31-4F30-8FD3-55B7BDA4DF73}"/>
              </a:ext>
            </a:extLst>
          </p:cNvPr>
          <p:cNvSpPr/>
          <p:nvPr userDrawn="1"/>
        </p:nvSpPr>
        <p:spPr>
          <a:xfrm>
            <a:off x="2541665" y="0"/>
            <a:ext cx="2411607" cy="5321982"/>
          </a:xfrm>
          <a:prstGeom prst="rect">
            <a:avLst/>
          </a:prstGeom>
          <a:gradFill>
            <a:gsLst>
              <a:gs pos="84000">
                <a:schemeClr val="bg1">
                  <a:alpha val="0"/>
                </a:schemeClr>
              </a:gs>
              <a:gs pos="19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44" dirty="0">
              <a:latin typeface="Arial" panose="020B0604020202020204" pitchFamily="34" charset="0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804F4CB-4B3E-4F38-AE55-0984A4A4A3BF}"/>
              </a:ext>
            </a:extLst>
          </p:cNvPr>
          <p:cNvSpPr/>
          <p:nvPr userDrawn="1"/>
        </p:nvSpPr>
        <p:spPr>
          <a:xfrm>
            <a:off x="-9525" y="5253084"/>
            <a:ext cx="7569200" cy="5456163"/>
          </a:xfrm>
          <a:prstGeom prst="rect">
            <a:avLst/>
          </a:prstGeom>
          <a:solidFill>
            <a:srgbClr val="FFE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anose="020B0604020202020204" pitchFamily="34" charset="0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46245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人, 窓, 座る, 若い が含まれている画像&#10;&#10;自動的に生成された説明">
            <a:extLst>
              <a:ext uri="{FF2B5EF4-FFF2-40B4-BE49-F238E27FC236}">
                <a16:creationId xmlns:a16="http://schemas.microsoft.com/office/drawing/2014/main" id="{BA1E5707-3BD3-4D13-900D-FB04BD4CC6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18" t="-100"/>
          <a:stretch/>
        </p:blipFill>
        <p:spPr>
          <a:xfrm>
            <a:off x="2171700" y="419100"/>
            <a:ext cx="5387976" cy="4834539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478B71A-BC31-4F30-8FD3-55B7BDA4DF73}"/>
              </a:ext>
            </a:extLst>
          </p:cNvPr>
          <p:cNvSpPr/>
          <p:nvPr userDrawn="1"/>
        </p:nvSpPr>
        <p:spPr>
          <a:xfrm>
            <a:off x="2054428" y="0"/>
            <a:ext cx="4117805" cy="5321982"/>
          </a:xfrm>
          <a:prstGeom prst="rect">
            <a:avLst/>
          </a:prstGeom>
          <a:gradFill>
            <a:gsLst>
              <a:gs pos="84000">
                <a:schemeClr val="bg1">
                  <a:alpha val="0"/>
                </a:schemeClr>
              </a:gs>
              <a:gs pos="31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44" dirty="0">
              <a:latin typeface="Arial" panose="020B0604020202020204" pitchFamily="34" charset="0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804F4CB-4B3E-4F38-AE55-0984A4A4A3BF}"/>
              </a:ext>
            </a:extLst>
          </p:cNvPr>
          <p:cNvSpPr/>
          <p:nvPr userDrawn="1"/>
        </p:nvSpPr>
        <p:spPr>
          <a:xfrm>
            <a:off x="-9525" y="5253084"/>
            <a:ext cx="7569200" cy="5456163"/>
          </a:xfrm>
          <a:prstGeom prst="rect">
            <a:avLst/>
          </a:prstGeom>
          <a:solidFill>
            <a:srgbClr val="FFE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anose="020B0604020202020204" pitchFamily="34" charset="0"/>
              <a:ea typeface="游ゴシック" panose="020B0400000000000000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2B4A17EB-9256-4EB3-9DFF-667E9606B225}"/>
              </a:ext>
            </a:extLst>
          </p:cNvPr>
          <p:cNvSpPr/>
          <p:nvPr userDrawn="1"/>
        </p:nvSpPr>
        <p:spPr>
          <a:xfrm rot="5400000">
            <a:off x="4581184" y="-1924391"/>
            <a:ext cx="635000" cy="5321982"/>
          </a:xfrm>
          <a:prstGeom prst="rect">
            <a:avLst/>
          </a:prstGeom>
          <a:gradFill>
            <a:gsLst>
              <a:gs pos="82000">
                <a:schemeClr val="bg1">
                  <a:alpha val="0"/>
                </a:schemeClr>
              </a:gs>
              <a:gs pos="23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44" dirty="0">
              <a:latin typeface="Arial" panose="020B0604020202020204" pitchFamily="34" charset="0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846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人, 窓, 座る, 若い が含まれている画像&#10;&#10;自動的に生成された説明">
            <a:extLst>
              <a:ext uri="{FF2B5EF4-FFF2-40B4-BE49-F238E27FC236}">
                <a16:creationId xmlns:a16="http://schemas.microsoft.com/office/drawing/2014/main" id="{BA1E5707-3BD3-4D13-900D-FB04BD4CC6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-11"/>
          <a:stretch/>
        </p:blipFill>
        <p:spPr>
          <a:xfrm>
            <a:off x="2054430" y="0"/>
            <a:ext cx="5505246" cy="5253639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478B71A-BC31-4F30-8FD3-55B7BDA4DF73}"/>
              </a:ext>
            </a:extLst>
          </p:cNvPr>
          <p:cNvSpPr/>
          <p:nvPr userDrawn="1"/>
        </p:nvSpPr>
        <p:spPr>
          <a:xfrm>
            <a:off x="2054429" y="0"/>
            <a:ext cx="3231946" cy="5321982"/>
          </a:xfrm>
          <a:prstGeom prst="rect">
            <a:avLst/>
          </a:prstGeom>
          <a:gradFill>
            <a:gsLst>
              <a:gs pos="84000">
                <a:schemeClr val="bg1">
                  <a:alpha val="0"/>
                </a:schemeClr>
              </a:gs>
              <a:gs pos="31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44" dirty="0">
              <a:latin typeface="Arial" panose="020B0604020202020204" pitchFamily="34" charset="0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804F4CB-4B3E-4F38-AE55-0984A4A4A3BF}"/>
              </a:ext>
            </a:extLst>
          </p:cNvPr>
          <p:cNvSpPr/>
          <p:nvPr userDrawn="1"/>
        </p:nvSpPr>
        <p:spPr>
          <a:xfrm>
            <a:off x="-9525" y="5253084"/>
            <a:ext cx="7569200" cy="5456163"/>
          </a:xfrm>
          <a:prstGeom prst="rect">
            <a:avLst/>
          </a:prstGeom>
          <a:solidFill>
            <a:srgbClr val="FFE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anose="020B0604020202020204" pitchFamily="34" charset="0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470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3520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源ノ角ゴシック JP" panose="020B0500000000000000" pitchFamily="34" charset="-128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源ノ角ゴシック JP Medium" panose="020B0600000000000000" pitchFamily="34" charset="-128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源ノ角ゴシック JP Medium" panose="020B0600000000000000" pitchFamily="34" charset="-128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源ノ角ゴシック JP Medium" panose="020B0600000000000000" pitchFamily="34" charset="-128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源ノ角ゴシック JP Medium" panose="020B0600000000000000" pitchFamily="34" charset="-128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源ノ角ゴシック JP Medium" panose="020B0600000000000000" pitchFamily="34" charset="-128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4581">
          <p15:clr>
            <a:srgbClr val="F26B43"/>
          </p15:clr>
        </p15:guide>
        <p15:guide id="6" pos="18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4756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源ノ角ゴシック JP" panose="020B0500000000000000" pitchFamily="34" charset="-128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源ノ角ゴシック JP Medium" panose="020B0600000000000000" pitchFamily="34" charset="-128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源ノ角ゴシック JP Medium" panose="020B0600000000000000" pitchFamily="34" charset="-128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源ノ角ゴシック JP Medium" panose="020B0600000000000000" pitchFamily="34" charset="-128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源ノ角ゴシック JP Medium" panose="020B0600000000000000" pitchFamily="34" charset="-128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源ノ角ゴシック JP Medium" panose="020B0600000000000000" pitchFamily="34" charset="-128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4581">
          <p15:clr>
            <a:srgbClr val="F26B43"/>
          </p15:clr>
        </p15:guide>
        <p15:guide id="6" pos="1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openxmlformats.org/officeDocument/2006/relationships/image" Target="../media/image23.jpe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svg"/><Relationship Id="rId11" Type="http://schemas.openxmlformats.org/officeDocument/2006/relationships/image" Target="../media/image13.svg"/><Relationship Id="rId24" Type="http://schemas.openxmlformats.org/officeDocument/2006/relationships/image" Target="../media/image26.png"/><Relationship Id="rId5" Type="http://schemas.openxmlformats.org/officeDocument/2006/relationships/image" Target="../media/image7.png"/><Relationship Id="rId15" Type="http://schemas.openxmlformats.org/officeDocument/2006/relationships/image" Target="../media/image17.svg"/><Relationship Id="rId23" Type="http://schemas.openxmlformats.org/officeDocument/2006/relationships/image" Target="../media/image25.jpe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4" Type="http://schemas.openxmlformats.org/officeDocument/2006/relationships/image" Target="../media/image16.png"/><Relationship Id="rId22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18" Type="http://schemas.openxmlformats.org/officeDocument/2006/relationships/image" Target="../media/image43.png"/><Relationship Id="rId26" Type="http://schemas.openxmlformats.org/officeDocument/2006/relationships/image" Target="../media/image50.png"/><Relationship Id="rId3" Type="http://schemas.openxmlformats.org/officeDocument/2006/relationships/image" Target="../media/image28.png"/><Relationship Id="rId21" Type="http://schemas.openxmlformats.org/officeDocument/2006/relationships/image" Target="../media/image46.png"/><Relationship Id="rId7" Type="http://schemas.openxmlformats.org/officeDocument/2006/relationships/image" Target="../media/image32.jpg"/><Relationship Id="rId12" Type="http://schemas.openxmlformats.org/officeDocument/2006/relationships/image" Target="../media/image37.svg"/><Relationship Id="rId17" Type="http://schemas.openxmlformats.org/officeDocument/2006/relationships/image" Target="../media/image42.jpeg"/><Relationship Id="rId25" Type="http://schemas.openxmlformats.org/officeDocument/2006/relationships/image" Target="../media/image49.png"/><Relationship Id="rId2" Type="http://schemas.openxmlformats.org/officeDocument/2006/relationships/image" Target="../media/image27.png"/><Relationship Id="rId16" Type="http://schemas.openxmlformats.org/officeDocument/2006/relationships/image" Target="../media/image41.pn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24" Type="http://schemas.microsoft.com/office/2007/relationships/hdphoto" Target="../media/hdphoto3.wdp"/><Relationship Id="rId5" Type="http://schemas.openxmlformats.org/officeDocument/2006/relationships/image" Target="../media/image30.svg"/><Relationship Id="rId15" Type="http://schemas.openxmlformats.org/officeDocument/2006/relationships/image" Target="../media/image40.jpeg"/><Relationship Id="rId23" Type="http://schemas.openxmlformats.org/officeDocument/2006/relationships/image" Target="../media/image48.png"/><Relationship Id="rId28" Type="http://schemas.openxmlformats.org/officeDocument/2006/relationships/image" Target="../media/image52.jpeg"/><Relationship Id="rId10" Type="http://schemas.openxmlformats.org/officeDocument/2006/relationships/image" Target="../media/image35.svg"/><Relationship Id="rId19" Type="http://schemas.openxmlformats.org/officeDocument/2006/relationships/image" Target="../media/image44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Relationship Id="rId22" Type="http://schemas.openxmlformats.org/officeDocument/2006/relationships/image" Target="../media/image47.jpeg"/><Relationship Id="rId27" Type="http://schemas.openxmlformats.org/officeDocument/2006/relationships/image" Target="../media/image5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図 157" descr="矢印 が含まれている画像&#10;&#10;自動的に生成された説明">
            <a:extLst>
              <a:ext uri="{FF2B5EF4-FFF2-40B4-BE49-F238E27FC236}">
                <a16:creationId xmlns:a16="http://schemas.microsoft.com/office/drawing/2014/main" id="{BF60B8E9-9E4B-4EDE-AF73-B3FCEB3C47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568" y="2511380"/>
            <a:ext cx="1215352" cy="1174383"/>
          </a:xfrm>
          <a:prstGeom prst="rect">
            <a:avLst/>
          </a:prstGeom>
        </p:spPr>
      </p:pic>
      <p:pic>
        <p:nvPicPr>
          <p:cNvPr id="159" name="図 15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C1617718-15A7-4B30-A9D1-DB02D64A29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244" y="3663387"/>
            <a:ext cx="1005850" cy="484914"/>
          </a:xfrm>
          <a:prstGeom prst="rect">
            <a:avLst/>
          </a:prstGeom>
        </p:spPr>
      </p:pic>
      <p:pic>
        <p:nvPicPr>
          <p:cNvPr id="164" name="図 163" descr="ロゴ&#10;&#10;自動的に生成された説明">
            <a:extLst>
              <a:ext uri="{FF2B5EF4-FFF2-40B4-BE49-F238E27FC236}">
                <a16:creationId xmlns:a16="http://schemas.microsoft.com/office/drawing/2014/main" id="{8C1FE6A7-345B-42D8-B459-8610D1B701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401" y="4078683"/>
            <a:ext cx="1491080" cy="758578"/>
          </a:xfrm>
          <a:prstGeom prst="rect">
            <a:avLst/>
          </a:prstGeom>
        </p:spPr>
      </p:pic>
      <p:sp>
        <p:nvSpPr>
          <p:cNvPr id="383" name="object 180">
            <a:extLst>
              <a:ext uri="{FF2B5EF4-FFF2-40B4-BE49-F238E27FC236}">
                <a16:creationId xmlns:a16="http://schemas.microsoft.com/office/drawing/2014/main" id="{FD7D9A6B-DE12-48C0-8839-0026A34F7B7B}"/>
              </a:ext>
            </a:extLst>
          </p:cNvPr>
          <p:cNvSpPr txBox="1"/>
          <p:nvPr/>
        </p:nvSpPr>
        <p:spPr>
          <a:xfrm>
            <a:off x="259660" y="160261"/>
            <a:ext cx="5598740" cy="290133"/>
          </a:xfrm>
          <a:prstGeom prst="rect">
            <a:avLst/>
          </a:prstGeom>
        </p:spPr>
        <p:txBody>
          <a:bodyPr vert="horz" wrap="square" lIns="0" tIns="13007" rIns="0" bIns="0" rtlCol="0">
            <a:spAutoFit/>
          </a:bodyPr>
          <a:lstStyle/>
          <a:p>
            <a:pPr marL="13007" marR="0" lvl="0" indent="0" algn="l" defTabSz="936528" rtl="0" eaLnBrk="1" fontAlgn="auto" latinLnBrk="0" hangingPunct="1">
              <a:lnSpc>
                <a:spcPct val="100000"/>
              </a:lnSpc>
              <a:spcBef>
                <a:spcPts val="10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1" kern="0" spc="72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トータルビューティー</a:t>
            </a:r>
            <a:r>
              <a:rPr kumimoji="0" lang="zh-TW" altLang="en-US" sz="1800" b="1" i="0" u="none" strike="noStrike" kern="0" cap="none" spc="7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健康保険組合 推奨</a:t>
            </a:r>
            <a:endParaRPr kumimoji="0" sz="1800" b="1" i="0" u="none" strike="noStrike" kern="0" cap="none" spc="7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9" name="四角形: 角を丸くする 88">
            <a:extLst>
              <a:ext uri="{FF2B5EF4-FFF2-40B4-BE49-F238E27FC236}">
                <a16:creationId xmlns:a16="http://schemas.microsoft.com/office/drawing/2014/main" id="{C6B3A30B-C042-4A36-871A-5643A8505028}"/>
              </a:ext>
            </a:extLst>
          </p:cNvPr>
          <p:cNvSpPr/>
          <p:nvPr/>
        </p:nvSpPr>
        <p:spPr>
          <a:xfrm>
            <a:off x="287338" y="7458846"/>
            <a:ext cx="6985000" cy="2557316"/>
          </a:xfrm>
          <a:prstGeom prst="roundRect">
            <a:avLst>
              <a:gd name="adj" fmla="val 2128"/>
            </a:avLst>
          </a:prstGeom>
          <a:solidFill>
            <a:schemeClr val="bg1"/>
          </a:solidFill>
          <a:ln>
            <a:noFill/>
          </a:ln>
          <a:effectLst>
            <a:outerShdw dist="25400" dir="2700000" algn="tl" rotWithShape="0">
              <a:srgbClr val="C5993D">
                <a:alpha val="2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636DD3B3-5731-41B8-94EE-34DB3A5CE1A4}"/>
              </a:ext>
            </a:extLst>
          </p:cNvPr>
          <p:cNvSpPr/>
          <p:nvPr/>
        </p:nvSpPr>
        <p:spPr>
          <a:xfrm>
            <a:off x="287338" y="7458847"/>
            <a:ext cx="6985000" cy="615383"/>
          </a:xfrm>
          <a:custGeom>
            <a:avLst/>
            <a:gdLst>
              <a:gd name="connsiteX0" fmla="*/ 54373 w 6985000"/>
              <a:gd name="connsiteY0" fmla="*/ 0 h 615383"/>
              <a:gd name="connsiteX1" fmla="*/ 6930627 w 6985000"/>
              <a:gd name="connsiteY1" fmla="*/ 0 h 615383"/>
              <a:gd name="connsiteX2" fmla="*/ 6985000 w 6985000"/>
              <a:gd name="connsiteY2" fmla="*/ 54373 h 615383"/>
              <a:gd name="connsiteX3" fmla="*/ 6985000 w 6985000"/>
              <a:gd name="connsiteY3" fmla="*/ 615383 h 615383"/>
              <a:gd name="connsiteX4" fmla="*/ 0 w 6985000"/>
              <a:gd name="connsiteY4" fmla="*/ 615383 h 615383"/>
              <a:gd name="connsiteX5" fmla="*/ 0 w 6985000"/>
              <a:gd name="connsiteY5" fmla="*/ 54373 h 615383"/>
              <a:gd name="connsiteX6" fmla="*/ 54373 w 6985000"/>
              <a:gd name="connsiteY6" fmla="*/ 0 h 615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85000" h="615383">
                <a:moveTo>
                  <a:pt x="54373" y="0"/>
                </a:moveTo>
                <a:lnTo>
                  <a:pt x="6930627" y="0"/>
                </a:lnTo>
                <a:cubicBezTo>
                  <a:pt x="6960656" y="0"/>
                  <a:pt x="6985000" y="24344"/>
                  <a:pt x="6985000" y="54373"/>
                </a:cubicBezTo>
                <a:lnTo>
                  <a:pt x="6985000" y="615383"/>
                </a:lnTo>
                <a:lnTo>
                  <a:pt x="0" y="615383"/>
                </a:lnTo>
                <a:lnTo>
                  <a:pt x="0" y="54373"/>
                </a:lnTo>
                <a:cubicBezTo>
                  <a:pt x="0" y="24344"/>
                  <a:pt x="24344" y="0"/>
                  <a:pt x="54373" y="0"/>
                </a:cubicBezTo>
                <a:close/>
              </a:path>
            </a:pathLst>
          </a:custGeom>
          <a:pattFill prst="wdUpDiag">
            <a:fgClr>
              <a:srgbClr val="FFFBCD"/>
            </a:fgClr>
            <a:bgClr>
              <a:srgbClr val="FFFEF7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61D1721B-25B8-4D22-BFB0-028AC6AA1089}"/>
              </a:ext>
            </a:extLst>
          </p:cNvPr>
          <p:cNvSpPr/>
          <p:nvPr/>
        </p:nvSpPr>
        <p:spPr>
          <a:xfrm>
            <a:off x="2142460" y="8325650"/>
            <a:ext cx="3229640" cy="90640"/>
          </a:xfrm>
          <a:prstGeom prst="rect">
            <a:avLst/>
          </a:prstGeom>
          <a:solidFill>
            <a:srgbClr val="E73572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B60A7AD1-E301-4C9B-9FD1-830094430651}"/>
              </a:ext>
            </a:extLst>
          </p:cNvPr>
          <p:cNvGrpSpPr/>
          <p:nvPr/>
        </p:nvGrpSpPr>
        <p:grpSpPr>
          <a:xfrm>
            <a:off x="1672105" y="8499727"/>
            <a:ext cx="4280180" cy="1344279"/>
            <a:chOff x="1824505" y="8525127"/>
            <a:chExt cx="4280180" cy="1344279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43FFE650-CC73-46BD-AD3B-5669396D1451}"/>
                </a:ext>
              </a:extLst>
            </p:cNvPr>
            <p:cNvSpPr/>
            <p:nvPr/>
          </p:nvSpPr>
          <p:spPr>
            <a:xfrm>
              <a:off x="1824505" y="8525127"/>
              <a:ext cx="1994136" cy="13442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t">
              <a:spAutoFit/>
            </a:bodyPr>
            <a:lstStyle/>
            <a:p>
              <a:pPr marL="108000" marR="0" lvl="0" indent="-108000" algn="l" defTabSz="457200" rtl="0" eaLnBrk="1" fontAlgn="auto" latinLnBrk="0" hangingPunct="1">
                <a:lnSpc>
                  <a:spcPct val="119000"/>
                </a:lnSpc>
                <a:spcBef>
                  <a:spcPts val="0"/>
                </a:spcBef>
                <a:spcAft>
                  <a:spcPts val="200"/>
                </a:spcAft>
                <a:buClr>
                  <a:srgbClr val="E73572"/>
                </a:buClr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1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健診値改善コー</a:t>
              </a:r>
              <a:r>
                <a:rPr kumimoji="1" lang="ja-JP" altLang="en-US" sz="1000" b="1" i="0" u="none" strike="noStrike" kern="1200" cap="none" spc="-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ス</a:t>
              </a:r>
              <a:r>
                <a:rPr kumimoji="1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（血圧・脂質・血糖）</a:t>
              </a:r>
              <a:endPara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  <a:p>
              <a:pPr marL="108000" marR="0" lvl="0" indent="-108000" algn="l" defTabSz="457200" rtl="0" eaLnBrk="1" fontAlgn="auto" latinLnBrk="0" hangingPunct="1">
                <a:lnSpc>
                  <a:spcPct val="119000"/>
                </a:lnSpc>
                <a:spcBef>
                  <a:spcPts val="0"/>
                </a:spcBef>
                <a:spcAft>
                  <a:spcPts val="200"/>
                </a:spcAft>
                <a:buClr>
                  <a:srgbClr val="E73572"/>
                </a:buClr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1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ボディメイクコース</a:t>
              </a:r>
              <a:br>
                <a:rPr kumimoji="1" lang="en-US" altLang="ja-JP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</a:br>
              <a:r>
                <a:rPr kumimoji="1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（結婚式</a:t>
              </a:r>
              <a:r>
                <a:rPr kumimoji="1" lang="ja-JP" altLang="en-US" sz="700" b="1" i="0" u="none" strike="noStrike" kern="1200" cap="none" spc="-154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前・</a:t>
              </a:r>
              <a:r>
                <a:rPr kumimoji="1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昔の洋服を着たい等</a:t>
              </a:r>
              <a:r>
                <a:rPr kumimoji="1" lang="ja-JP" altLang="en-US" sz="700" b="1" i="0" u="none" strike="noStrike" kern="1200" cap="none" spc="-307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）</a:t>
              </a:r>
              <a:endParaRPr kumimoji="1" lang="en-US" altLang="ja-JP" sz="700" b="1" i="0" u="none" strike="noStrike" kern="1200" cap="none" spc="-30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  <a:p>
              <a:pPr marL="108000" marR="0" lvl="0" indent="-108000" algn="l" defTabSz="457200" rtl="0" eaLnBrk="1" fontAlgn="auto" latinLnBrk="0" hangingPunct="1">
                <a:lnSpc>
                  <a:spcPct val="119000"/>
                </a:lnSpc>
                <a:spcBef>
                  <a:spcPts val="0"/>
                </a:spcBef>
                <a:spcAft>
                  <a:spcPts val="200"/>
                </a:spcAft>
                <a:buClr>
                  <a:srgbClr val="E73572"/>
                </a:buClr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1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体力づくりコース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  <a:p>
              <a:pPr marL="108000" marR="0" lvl="0" indent="-108000" algn="l" defTabSz="457200" rtl="0" eaLnBrk="1" fontAlgn="auto" latinLnBrk="0" hangingPunct="1">
                <a:lnSpc>
                  <a:spcPct val="119000"/>
                </a:lnSpc>
                <a:spcBef>
                  <a:spcPts val="0"/>
                </a:spcBef>
                <a:spcAft>
                  <a:spcPts val="200"/>
                </a:spcAft>
                <a:buClr>
                  <a:srgbClr val="E73572"/>
                </a:buClr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1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肩こり腰痛改善コース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  <a:p>
              <a:pPr marL="108000" marR="0" lvl="0" indent="-108000" algn="l" defTabSz="457200" rtl="0" eaLnBrk="1" fontAlgn="auto" latinLnBrk="0" hangingPunct="1">
                <a:lnSpc>
                  <a:spcPct val="119000"/>
                </a:lnSpc>
                <a:spcBef>
                  <a:spcPts val="0"/>
                </a:spcBef>
                <a:spcAft>
                  <a:spcPts val="200"/>
                </a:spcAft>
                <a:buClr>
                  <a:srgbClr val="E73572"/>
                </a:buClr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1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運動習慣定着コース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  <a:p>
              <a:pPr marL="108000" marR="0" lvl="0" indent="-108000" algn="l" defTabSz="457200" rtl="0" eaLnBrk="1" fontAlgn="auto" latinLnBrk="0" hangingPunct="1">
                <a:lnSpc>
                  <a:spcPct val="119000"/>
                </a:lnSpc>
                <a:spcBef>
                  <a:spcPts val="0"/>
                </a:spcBef>
                <a:spcAft>
                  <a:spcPts val="200"/>
                </a:spcAft>
                <a:buClr>
                  <a:srgbClr val="E73572"/>
                </a:buClr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1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お酒コントロールコース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E621292D-33C9-4480-9AC0-9C468805F24A}"/>
                </a:ext>
              </a:extLst>
            </p:cNvPr>
            <p:cNvSpPr/>
            <p:nvPr/>
          </p:nvSpPr>
          <p:spPr>
            <a:xfrm>
              <a:off x="3982309" y="8532747"/>
              <a:ext cx="2122376" cy="11321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t">
              <a:spAutoFit/>
            </a:bodyPr>
            <a:lstStyle/>
            <a:p>
              <a:pPr marL="108000" marR="0" lvl="0" indent="-108000" algn="l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200"/>
                </a:spcAft>
                <a:buClr>
                  <a:srgbClr val="E73572"/>
                </a:buClr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1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間食コントロールコース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  <a:p>
              <a:pPr marL="108000" marR="0" lvl="0" indent="-108000" algn="l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200"/>
                </a:spcAft>
                <a:buClr>
                  <a:srgbClr val="E73572"/>
                </a:buClr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1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女性のお悩みコー</a:t>
              </a:r>
              <a:r>
                <a:rPr kumimoji="1" lang="ja-JP" altLang="en-US" sz="1000" b="1" i="0" u="none" strike="noStrike" kern="1200" cap="none" spc="-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ス</a:t>
              </a:r>
              <a:r>
                <a:rPr kumimoji="1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（産後</a:t>
              </a:r>
              <a:r>
                <a:rPr kumimoji="1" lang="ja-JP" altLang="en-US" sz="700" b="1" i="0" u="none" strike="noStrike" kern="1200" cap="none" spc="-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、</a:t>
              </a:r>
              <a:r>
                <a:rPr kumimoji="1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ゆらぎ期等）</a:t>
              </a:r>
              <a:endPara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  <a:p>
              <a:pPr marL="108000" marR="0" lvl="0" indent="-108000" algn="l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200"/>
                </a:spcAft>
                <a:buClr>
                  <a:srgbClr val="E73572"/>
                </a:buClr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1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シフト勤務コース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  <a:p>
              <a:pPr marL="108000" marR="0" lvl="0" indent="-108000" algn="l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200"/>
                </a:spcAft>
                <a:buClr>
                  <a:srgbClr val="E73572"/>
                </a:buClr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1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アンチエイジングコース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  <a:p>
              <a:pPr marL="108000" marR="0" lvl="0" indent="-108000" algn="l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200"/>
                </a:spcAft>
                <a:buClr>
                  <a:srgbClr val="E73572"/>
                </a:buClr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1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経験者向けコース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  <a:p>
              <a:pPr marL="108000" marR="0" lvl="0" indent="-108000" algn="l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200"/>
                </a:spcAft>
                <a:buClr>
                  <a:srgbClr val="E73572"/>
                </a:buClr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1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ストイックコース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F0104161-7D0B-49E9-B314-1F5CC0BE0796}"/>
                </a:ext>
              </a:extLst>
            </p:cNvPr>
            <p:cNvSpPr/>
            <p:nvPr/>
          </p:nvSpPr>
          <p:spPr>
            <a:xfrm>
              <a:off x="3982309" y="9714816"/>
              <a:ext cx="1641475" cy="1294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200"/>
                </a:spcAft>
                <a:buClr>
                  <a:srgbClr val="E73572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初回面談時に最終決定いたします。</a:t>
              </a:r>
              <a:endPara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</p:txBody>
        </p:sp>
      </p:grpSp>
      <p:pic>
        <p:nvPicPr>
          <p:cNvPr id="112" name="グラフィックス 111">
            <a:extLst>
              <a:ext uri="{FF2B5EF4-FFF2-40B4-BE49-F238E27FC236}">
                <a16:creationId xmlns:a16="http://schemas.microsoft.com/office/drawing/2014/main" id="{220DED9C-8ABE-4A56-857B-A729F4DF61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4535" y="8825646"/>
            <a:ext cx="836220" cy="1027455"/>
          </a:xfrm>
          <a:prstGeom prst="rect">
            <a:avLst/>
          </a:prstGeom>
        </p:spPr>
      </p:pic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84C16CC6-BAE9-4850-AE70-63545278591D}"/>
              </a:ext>
            </a:extLst>
          </p:cNvPr>
          <p:cNvGrpSpPr/>
          <p:nvPr/>
        </p:nvGrpSpPr>
        <p:grpSpPr>
          <a:xfrm>
            <a:off x="5776453" y="8894257"/>
            <a:ext cx="1537113" cy="1121905"/>
            <a:chOff x="5735224" y="8997975"/>
            <a:chExt cx="1410646" cy="1029600"/>
          </a:xfrm>
        </p:grpSpPr>
        <p:pic>
          <p:nvPicPr>
            <p:cNvPr id="114" name="図 113">
              <a:extLst>
                <a:ext uri="{FF2B5EF4-FFF2-40B4-BE49-F238E27FC236}">
                  <a16:creationId xmlns:a16="http://schemas.microsoft.com/office/drawing/2014/main" id="{38A20026-EFB9-4B7B-B030-AB193B35E1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35224" y="8997975"/>
              <a:ext cx="1410646" cy="1029600"/>
            </a:xfrm>
            <a:prstGeom prst="rect">
              <a:avLst/>
            </a:prstGeom>
          </p:spPr>
        </p:pic>
        <p:pic>
          <p:nvPicPr>
            <p:cNvPr id="115" name="グラフィックス 114">
              <a:extLst>
                <a:ext uri="{FF2B5EF4-FFF2-40B4-BE49-F238E27FC236}">
                  <a16:creationId xmlns:a16="http://schemas.microsoft.com/office/drawing/2014/main" id="{21BE2342-A62A-413E-9131-21E7A7D9B41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352316" y="9301262"/>
              <a:ext cx="176461" cy="122165"/>
            </a:xfrm>
            <a:prstGeom prst="rect">
              <a:avLst/>
            </a:prstGeom>
          </p:spPr>
        </p:pic>
      </p:grp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3F124E15-0452-4431-8279-85972B74C433}"/>
              </a:ext>
            </a:extLst>
          </p:cNvPr>
          <p:cNvSpPr txBox="1"/>
          <p:nvPr/>
        </p:nvSpPr>
        <p:spPr>
          <a:xfrm>
            <a:off x="2758745" y="4840044"/>
            <a:ext cx="1530473" cy="1994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3652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2021</a:t>
            </a:r>
            <a:r>
              <a:rPr kumimoji="1" lang="ja-JP" alt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年</a:t>
            </a:r>
            <a:r>
              <a:rPr kumimoji="1" lang="en-US" altLang="ja-JP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4</a:t>
            </a:r>
            <a:r>
              <a:rPr kumimoji="1" lang="ja-JP" alt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月～</a:t>
            </a:r>
            <a:r>
              <a:rPr kumimoji="1" lang="en-US" altLang="ja-JP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2022</a:t>
            </a:r>
            <a:r>
              <a:rPr kumimoji="1" lang="ja-JP" alt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年</a:t>
            </a:r>
            <a:r>
              <a:rPr kumimoji="1" lang="en-US" altLang="ja-JP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8</a:t>
            </a:r>
            <a:r>
              <a:rPr kumimoji="1" lang="ja-JP" alt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月 </a:t>
            </a:r>
            <a:r>
              <a:rPr kumimoji="1" lang="en-US" altLang="ja-JP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N</a:t>
            </a:r>
            <a:r>
              <a:rPr kumimoji="1" lang="ja-JP" alt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＝</a:t>
            </a:r>
            <a:r>
              <a:rPr kumimoji="1" lang="en-US" altLang="ja-JP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2,236</a:t>
            </a:r>
            <a:br>
              <a:rPr kumimoji="1" lang="en-US" altLang="ja-JP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</a:br>
            <a:r>
              <a:rPr kumimoji="1" lang="en-US" altLang="ja-JP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RIZAP</a:t>
            </a:r>
            <a:r>
              <a:rPr kumimoji="1" lang="ja-JP" alt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生活習慣改善プログラム修了者調査</a:t>
            </a:r>
            <a:endParaRPr kumimoji="1" lang="en-US" altLang="ja-JP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925CC3D5-66A1-4E21-B376-6D5251E70AA1}"/>
              </a:ext>
            </a:extLst>
          </p:cNvPr>
          <p:cNvGrpSpPr/>
          <p:nvPr/>
        </p:nvGrpSpPr>
        <p:grpSpPr>
          <a:xfrm>
            <a:off x="2342088" y="3776126"/>
            <a:ext cx="2350947" cy="1233479"/>
            <a:chOff x="1831105" y="3507661"/>
            <a:chExt cx="2451868" cy="1233479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186CF829-CFEC-4523-8035-85C5A2252005}"/>
                </a:ext>
              </a:extLst>
            </p:cNvPr>
            <p:cNvGrpSpPr/>
            <p:nvPr/>
          </p:nvGrpSpPr>
          <p:grpSpPr>
            <a:xfrm>
              <a:off x="1831105" y="3551886"/>
              <a:ext cx="2411846" cy="1189254"/>
              <a:chOff x="1865184" y="3692891"/>
              <a:chExt cx="1938059" cy="955636"/>
            </a:xfrm>
          </p:grpSpPr>
          <p:pic>
            <p:nvPicPr>
              <p:cNvPr id="147" name="グラフィックス 146">
                <a:extLst>
                  <a:ext uri="{FF2B5EF4-FFF2-40B4-BE49-F238E27FC236}">
                    <a16:creationId xmlns:a16="http://schemas.microsoft.com/office/drawing/2014/main" id="{2864BF24-AC57-4DD1-AFFE-0546ECADF6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3451745" y="3692892"/>
                <a:ext cx="351498" cy="955635"/>
              </a:xfrm>
              <a:prstGeom prst="rect">
                <a:avLst/>
              </a:prstGeom>
            </p:spPr>
          </p:pic>
          <p:pic>
            <p:nvPicPr>
              <p:cNvPr id="156" name="グラフィックス 155">
                <a:extLst>
                  <a:ext uri="{FF2B5EF4-FFF2-40B4-BE49-F238E27FC236}">
                    <a16:creationId xmlns:a16="http://schemas.microsoft.com/office/drawing/2014/main" id="{4325DD0A-780D-4E57-B4FE-57FCEC3AD4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flipH="1">
                <a:off x="1865184" y="3692891"/>
                <a:ext cx="351499" cy="955635"/>
              </a:xfrm>
              <a:prstGeom prst="rect">
                <a:avLst/>
              </a:prstGeom>
            </p:spPr>
          </p:pic>
        </p:grpSp>
        <p:pic>
          <p:nvPicPr>
            <p:cNvPr id="143" name="グラフィックス 142">
              <a:extLst>
                <a:ext uri="{FF2B5EF4-FFF2-40B4-BE49-F238E27FC236}">
                  <a16:creationId xmlns:a16="http://schemas.microsoft.com/office/drawing/2014/main" id="{15706C4A-CDF6-4F90-9D42-75A1262EC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891144" y="3507661"/>
              <a:ext cx="135555" cy="135555"/>
            </a:xfrm>
            <a:prstGeom prst="rect">
              <a:avLst/>
            </a:prstGeom>
            <a:effectLst/>
          </p:spPr>
        </p:pic>
        <p:pic>
          <p:nvPicPr>
            <p:cNvPr id="144" name="グラフィックス 143">
              <a:extLst>
                <a:ext uri="{FF2B5EF4-FFF2-40B4-BE49-F238E27FC236}">
                  <a16:creationId xmlns:a16="http://schemas.microsoft.com/office/drawing/2014/main" id="{B934B2C3-56A4-49A0-8E3B-04992B6C28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106302" y="4621774"/>
              <a:ext cx="106437" cy="106437"/>
            </a:xfrm>
            <a:prstGeom prst="rect">
              <a:avLst/>
            </a:prstGeom>
            <a:effectLst/>
          </p:spPr>
        </p:pic>
        <p:pic>
          <p:nvPicPr>
            <p:cNvPr id="145" name="グラフィックス 144">
              <a:extLst>
                <a:ext uri="{FF2B5EF4-FFF2-40B4-BE49-F238E27FC236}">
                  <a16:creationId xmlns:a16="http://schemas.microsoft.com/office/drawing/2014/main" id="{A8035F52-E161-4D0B-956A-51C10B17B8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202928" y="4541729"/>
              <a:ext cx="80045" cy="80045"/>
            </a:xfrm>
            <a:prstGeom prst="rect">
              <a:avLst/>
            </a:prstGeom>
            <a:effectLst/>
          </p:spPr>
        </p:pic>
      </p:grpSp>
      <p:pic>
        <p:nvPicPr>
          <p:cNvPr id="135" name="グラフィックス 134">
            <a:extLst>
              <a:ext uri="{FF2B5EF4-FFF2-40B4-BE49-F238E27FC236}">
                <a16:creationId xmlns:a16="http://schemas.microsoft.com/office/drawing/2014/main" id="{9C7D89ED-D4C0-4D7C-9A3D-D547CE37A66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378601" y="7283139"/>
            <a:ext cx="999169" cy="1283284"/>
          </a:xfrm>
          <a:prstGeom prst="rect">
            <a:avLst/>
          </a:prstGeom>
        </p:spPr>
      </p:pic>
      <p:pic>
        <p:nvPicPr>
          <p:cNvPr id="136" name="図 135" descr="抽象, シャツ, 挿絵 が含まれている画像&#10;&#10;自動的に生成された説明">
            <a:extLst>
              <a:ext uri="{FF2B5EF4-FFF2-40B4-BE49-F238E27FC236}">
                <a16:creationId xmlns:a16="http://schemas.microsoft.com/office/drawing/2014/main" id="{88585E18-0E18-4851-8D3F-AC87A2E890FD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90" y="7326994"/>
            <a:ext cx="1224109" cy="1207814"/>
          </a:xfrm>
          <a:prstGeom prst="rect">
            <a:avLst/>
          </a:prstGeom>
        </p:spPr>
      </p:pic>
      <p:pic>
        <p:nvPicPr>
          <p:cNvPr id="165" name="図 164">
            <a:extLst>
              <a:ext uri="{FF2B5EF4-FFF2-40B4-BE49-F238E27FC236}">
                <a16:creationId xmlns:a16="http://schemas.microsoft.com/office/drawing/2014/main" id="{3B447CCC-4CB3-4494-8DE4-64C44A099D97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860" y="7606526"/>
            <a:ext cx="5417180" cy="482143"/>
          </a:xfrm>
          <a:prstGeom prst="rect">
            <a:avLst/>
          </a:prstGeom>
        </p:spPr>
      </p:pic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438E7C7E-A32C-42CB-A699-A88783C0FA02}"/>
              </a:ext>
            </a:extLst>
          </p:cNvPr>
          <p:cNvSpPr txBox="1"/>
          <p:nvPr/>
        </p:nvSpPr>
        <p:spPr>
          <a:xfrm>
            <a:off x="2070514" y="8189702"/>
            <a:ext cx="341119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ご希望のコース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をお選びいただけます！</a:t>
            </a:r>
            <a:endParaRPr kumimoji="1" lang="ja-JP" altLang="en-US" sz="14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0" name="楕円 79">
            <a:extLst>
              <a:ext uri="{FF2B5EF4-FFF2-40B4-BE49-F238E27FC236}">
                <a16:creationId xmlns:a16="http://schemas.microsoft.com/office/drawing/2014/main" id="{74A62CEA-4C1C-43E1-9B80-5442388E0C62}"/>
              </a:ext>
            </a:extLst>
          </p:cNvPr>
          <p:cNvSpPr/>
          <p:nvPr/>
        </p:nvSpPr>
        <p:spPr>
          <a:xfrm>
            <a:off x="5158762" y="4960856"/>
            <a:ext cx="2163658" cy="2163660"/>
          </a:xfrm>
          <a:prstGeom prst="ellipse">
            <a:avLst/>
          </a:prstGeom>
          <a:solidFill>
            <a:srgbClr val="F9BA07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4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81" name="object 8">
            <a:extLst>
              <a:ext uri="{FF2B5EF4-FFF2-40B4-BE49-F238E27FC236}">
                <a16:creationId xmlns:a16="http://schemas.microsoft.com/office/drawing/2014/main" id="{8A37C775-CA36-4F2A-867D-A879E6580068}"/>
              </a:ext>
            </a:extLst>
          </p:cNvPr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432" y="4975976"/>
            <a:ext cx="2068832" cy="2037106"/>
          </a:xfrm>
          <a:prstGeom prst="rect">
            <a:avLst/>
          </a:prstGeom>
          <a:effectLst>
            <a:outerShdw blurRad="25400" dist="25400" dir="2700000" algn="tl" rotWithShape="0">
              <a:srgbClr val="665302">
                <a:alpha val="51000"/>
              </a:srgbClr>
            </a:outerShdw>
          </a:effectLst>
        </p:spPr>
      </p:pic>
      <p:pic>
        <p:nvPicPr>
          <p:cNvPr id="82" name="object 7">
            <a:extLst>
              <a:ext uri="{FF2B5EF4-FFF2-40B4-BE49-F238E27FC236}">
                <a16:creationId xmlns:a16="http://schemas.microsoft.com/office/drawing/2014/main" id="{D13F8CAB-603D-47CD-ABC5-1D854CC39E57}"/>
              </a:ext>
            </a:extLst>
          </p:cNvPr>
          <p:cNvPicPr/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618" y="5960988"/>
            <a:ext cx="850616" cy="1037309"/>
          </a:xfrm>
          <a:prstGeom prst="rect">
            <a:avLst/>
          </a:prstGeom>
          <a:effectLst>
            <a:outerShdw blurRad="25400" dist="25400" dir="2700000" algn="tl" rotWithShape="0">
              <a:srgbClr val="665302">
                <a:alpha val="51000"/>
              </a:srgbClr>
            </a:outerShdw>
          </a:effectLst>
        </p:spPr>
      </p:pic>
      <p:pic>
        <p:nvPicPr>
          <p:cNvPr id="84" name="図 83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164D73A2-58FA-4E8A-9564-72AE4F59694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930" y="5721112"/>
            <a:ext cx="824558" cy="1323872"/>
          </a:xfrm>
          <a:prstGeom prst="rect">
            <a:avLst/>
          </a:prstGeom>
          <a:effectLst>
            <a:outerShdw blurRad="25400" dist="25400" dir="2700000" algn="tl" rotWithShape="0">
              <a:srgbClr val="665302">
                <a:alpha val="51000"/>
              </a:srgbClr>
            </a:outerShdw>
          </a:effectLst>
        </p:spPr>
      </p:pic>
      <p:sp>
        <p:nvSpPr>
          <p:cNvPr id="85" name="四角形: 角を丸くする 84">
            <a:extLst>
              <a:ext uri="{FF2B5EF4-FFF2-40B4-BE49-F238E27FC236}">
                <a16:creationId xmlns:a16="http://schemas.microsoft.com/office/drawing/2014/main" id="{045FD946-CCEC-41BA-AE67-254CBC312EC8}"/>
              </a:ext>
            </a:extLst>
          </p:cNvPr>
          <p:cNvSpPr/>
          <p:nvPr/>
        </p:nvSpPr>
        <p:spPr>
          <a:xfrm>
            <a:off x="3153635" y="5946423"/>
            <a:ext cx="1733078" cy="864000"/>
          </a:xfrm>
          <a:prstGeom prst="roundRect">
            <a:avLst>
              <a:gd name="adj" fmla="val 4379"/>
            </a:avLst>
          </a:prstGeom>
          <a:solidFill>
            <a:schemeClr val="bg1"/>
          </a:solidFill>
          <a:ln w="15875">
            <a:solidFill>
              <a:srgbClr val="E735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44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+mn-cs"/>
              </a:rPr>
              <a:t>e</a:t>
            </a:r>
            <a:endParaRPr kumimoji="1" lang="ja-JP" altLang="en-US" sz="184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F7CB6128-FED6-4292-80EA-39BBCC0FA87A}"/>
              </a:ext>
            </a:extLst>
          </p:cNvPr>
          <p:cNvSpPr txBox="1"/>
          <p:nvPr/>
        </p:nvSpPr>
        <p:spPr>
          <a:xfrm>
            <a:off x="3298123" y="6065780"/>
            <a:ext cx="1292020" cy="651589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pPr marR="0" lvl="0" algn="l" defTabSz="93652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E73572"/>
              </a:buClr>
              <a:buSzTx/>
              <a:tabLst>
                <a:tab pos="185355" algn="l"/>
              </a:tabLst>
              <a:defRPr/>
            </a:pPr>
            <a:r>
              <a:rPr kumimoji="1" lang="ja-JP" alt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E73572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＜サービス＞</a:t>
            </a:r>
            <a:endParaRPr kumimoji="1" lang="en-US" altLang="ja-JP" sz="1300" b="1" i="0" u="none" strike="noStrike" kern="0" cap="none" spc="0" normalizeH="0" baseline="0" noProof="0" dirty="0">
              <a:ln>
                <a:noFill/>
              </a:ln>
              <a:solidFill>
                <a:srgbClr val="E73572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  <a:p>
            <a:pPr marL="87800" marR="0" lvl="0" indent="-87800" algn="l" defTabSz="93652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E73572"/>
              </a:buClr>
              <a:buSzTx/>
              <a:buFont typeface="Wingdings" panose="05000000000000000000" pitchFamily="2" charset="2"/>
              <a:buChar char="l"/>
              <a:tabLst>
                <a:tab pos="185355" algn="l"/>
              </a:tabLst>
              <a:defRPr/>
            </a:pPr>
            <a:r>
              <a:rPr kumimoji="1" lang="ja-JP" altLang="en-US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体組成計</a:t>
            </a:r>
            <a:endParaRPr kumimoji="1" lang="en-US" altLang="ja-JP" sz="13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  <a:p>
            <a:pPr marL="87800" marR="0" lvl="0" indent="-87800" algn="l" defTabSz="93652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E73572"/>
              </a:buClr>
              <a:buSzTx/>
              <a:buFont typeface="Wingdings" panose="05000000000000000000" pitchFamily="2" charset="2"/>
              <a:buChar char="l"/>
              <a:tabLst>
                <a:tab pos="185355" algn="l"/>
              </a:tabLst>
              <a:defRPr/>
            </a:pPr>
            <a:r>
              <a:rPr kumimoji="1" lang="ja-JP" altLang="en-US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ヘルスウォッチ</a:t>
            </a:r>
            <a:endParaRPr kumimoji="1" lang="en-US" altLang="ja-JP" sz="13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7" name="加算記号 86">
            <a:extLst>
              <a:ext uri="{FF2B5EF4-FFF2-40B4-BE49-F238E27FC236}">
                <a16:creationId xmlns:a16="http://schemas.microsoft.com/office/drawing/2014/main" id="{6F1D4B6D-58A2-4219-862B-237AE5DBE723}"/>
              </a:ext>
            </a:extLst>
          </p:cNvPr>
          <p:cNvSpPr/>
          <p:nvPr/>
        </p:nvSpPr>
        <p:spPr>
          <a:xfrm>
            <a:off x="2747502" y="6200997"/>
            <a:ext cx="354853" cy="354853"/>
          </a:xfrm>
          <a:prstGeom prst="mathPlus">
            <a:avLst>
              <a:gd name="adj1" fmla="val 615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4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3" name="ピンク淵">
            <a:extLst>
              <a:ext uri="{FF2B5EF4-FFF2-40B4-BE49-F238E27FC236}">
                <a16:creationId xmlns:a16="http://schemas.microsoft.com/office/drawing/2014/main" id="{CAF637A8-AD89-4AD5-9A07-82FD0DC2E24E}"/>
              </a:ext>
            </a:extLst>
          </p:cNvPr>
          <p:cNvSpPr/>
          <p:nvPr/>
        </p:nvSpPr>
        <p:spPr>
          <a:xfrm>
            <a:off x="290300" y="5946423"/>
            <a:ext cx="2375198" cy="864000"/>
          </a:xfrm>
          <a:prstGeom prst="roundRect">
            <a:avLst>
              <a:gd name="adj" fmla="val 4379"/>
            </a:avLst>
          </a:prstGeom>
          <a:solidFill>
            <a:schemeClr val="bg1"/>
          </a:solidFill>
          <a:ln w="15875">
            <a:solidFill>
              <a:srgbClr val="E735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4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AA44B1A0-8ABD-4D1A-80D2-9277F49D5D0F}"/>
              </a:ext>
            </a:extLst>
          </p:cNvPr>
          <p:cNvSpPr txBox="1"/>
          <p:nvPr/>
        </p:nvSpPr>
        <p:spPr>
          <a:xfrm>
            <a:off x="446275" y="6161564"/>
            <a:ext cx="1308050" cy="461665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365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500" b="1" i="0" u="none" strike="noStrike" kern="0" cap="none" spc="0" normalizeH="0" baseline="0" noProof="0" dirty="0">
                <a:ln>
                  <a:noFill/>
                </a:ln>
                <a:solidFill>
                  <a:srgbClr val="E73572"/>
                </a:solidFill>
                <a:effectLst>
                  <a:glow rad="114300">
                    <a:prstClr val="white">
                      <a:alpha val="84000"/>
                    </a:prstClr>
                  </a:glow>
                </a:effectLst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chocoZAP</a:t>
            </a:r>
          </a:p>
          <a:p>
            <a:pPr marL="0" marR="0" lvl="0" indent="0" algn="l" defTabSz="9365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0" cap="none" spc="-300" normalizeH="0" baseline="0" noProof="0" dirty="0">
                <a:ln>
                  <a:noFill/>
                </a:ln>
                <a:solidFill>
                  <a:srgbClr val="E73572"/>
                </a:solidFill>
                <a:effectLst>
                  <a:glow rad="114300">
                    <a:prstClr val="white">
                      <a:alpha val="84000"/>
                    </a:prstClr>
                  </a:glow>
                </a:effectLst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４</a:t>
            </a:r>
            <a:r>
              <a:rPr kumimoji="1" lang="ja-JP" altLang="en-US" sz="1500" b="1" i="0" u="none" strike="noStrike" kern="0" cap="none" spc="-150" normalizeH="0" baseline="0" noProof="0" dirty="0">
                <a:ln>
                  <a:noFill/>
                </a:ln>
                <a:solidFill>
                  <a:srgbClr val="E73572"/>
                </a:solidFill>
                <a:effectLst>
                  <a:glow rad="114300">
                    <a:prstClr val="white">
                      <a:alpha val="84000"/>
                    </a:prstClr>
                  </a:glow>
                </a:effectLst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ヵ</a:t>
            </a:r>
            <a:r>
              <a:rPr kumimoji="1" lang="ja-JP" alt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E73572"/>
                </a:solidFill>
                <a:effectLst>
                  <a:glow rad="114300">
                    <a:prstClr val="white">
                      <a:alpha val="84000"/>
                    </a:prstClr>
                  </a:glow>
                </a:effectLst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月使い放題</a:t>
            </a:r>
            <a:endParaRPr kumimoji="1" lang="en-US" altLang="ja-JP" sz="1500" b="1" i="0" u="none" strike="noStrike" kern="0" cap="none" spc="0" normalizeH="0" baseline="0" noProof="0" dirty="0">
              <a:ln>
                <a:noFill/>
              </a:ln>
              <a:solidFill>
                <a:srgbClr val="E73572"/>
              </a:solidFill>
              <a:effectLst>
                <a:glow rad="114300">
                  <a:prstClr val="white">
                    <a:alpha val="84000"/>
                  </a:prstClr>
                </a:glow>
              </a:effectLst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100" name="図 99" descr="図形, 円&#10;&#10;自動的に生成された説明">
            <a:extLst>
              <a:ext uri="{FF2B5EF4-FFF2-40B4-BE49-F238E27FC236}">
                <a16:creationId xmlns:a16="http://schemas.microsoft.com/office/drawing/2014/main" id="{356613C8-37A5-4A17-B781-29EBCA2D51DB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555" y="5266145"/>
            <a:ext cx="991459" cy="650233"/>
          </a:xfrm>
          <a:prstGeom prst="rect">
            <a:avLst/>
          </a:prstGeom>
        </p:spPr>
      </p:pic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E7C1E3CF-FA46-411A-ACA9-502DCE9F3906}"/>
              </a:ext>
            </a:extLst>
          </p:cNvPr>
          <p:cNvSpPr/>
          <p:nvPr/>
        </p:nvSpPr>
        <p:spPr>
          <a:xfrm>
            <a:off x="287338" y="5669371"/>
            <a:ext cx="3853025" cy="183415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4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58514974-511B-4E09-8059-75E06005C21A}"/>
              </a:ext>
            </a:extLst>
          </p:cNvPr>
          <p:cNvGrpSpPr/>
          <p:nvPr/>
        </p:nvGrpSpPr>
        <p:grpSpPr>
          <a:xfrm>
            <a:off x="709937" y="5383178"/>
            <a:ext cx="3430426" cy="523220"/>
            <a:chOff x="602013" y="5480021"/>
            <a:chExt cx="3430426" cy="523220"/>
          </a:xfrm>
        </p:grpSpPr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1DD4E7B0-74F1-44AD-BD99-EC6EDC41579D}"/>
                </a:ext>
              </a:extLst>
            </p:cNvPr>
            <p:cNvSpPr txBox="1"/>
            <p:nvPr/>
          </p:nvSpPr>
          <p:spPr>
            <a:xfrm>
              <a:off x="602013" y="5480021"/>
              <a:ext cx="3430426" cy="523220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365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400" b="1" i="0" u="none" strike="noStrike" kern="0" cap="none" spc="0" normalizeH="0" baseline="0" noProof="0" dirty="0">
                  <a:ln w="50800">
                    <a:solidFill>
                      <a:prstClr val="white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万円相当</a:t>
              </a:r>
              <a:r>
                <a:rPr kumimoji="1" lang="ja-JP" altLang="en-US" sz="1639" b="1" i="0" u="none" strike="noStrike" kern="0" cap="none" spc="0" normalizeH="0" baseline="0" noProof="0" dirty="0">
                  <a:ln w="50800">
                    <a:solidFill>
                      <a:prstClr val="white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の</a:t>
              </a:r>
              <a:r>
                <a:rPr kumimoji="1" lang="ja-JP" altLang="en-US" sz="3400" b="1" i="0" u="none" strike="noStrike" kern="0" cap="none" spc="0" normalizeH="0" baseline="0" noProof="0" dirty="0">
                  <a:ln w="50800">
                    <a:solidFill>
                      <a:prstClr val="white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特</a:t>
              </a:r>
              <a:r>
                <a:rPr kumimoji="1" lang="ja-JP" altLang="en-US" sz="3400" b="1" i="0" u="none" strike="noStrike" kern="0" cap="none" spc="100" normalizeH="0" baseline="0" noProof="0" dirty="0">
                  <a:ln w="50800">
                    <a:solidFill>
                      <a:prstClr val="white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典</a:t>
              </a:r>
              <a:r>
                <a:rPr kumimoji="1" lang="ja-JP" altLang="en-US" sz="1639" b="1" i="0" u="none" strike="noStrike" kern="0" cap="none" spc="0" normalizeH="0" baseline="0" noProof="0" dirty="0">
                  <a:ln w="50800">
                    <a:solidFill>
                      <a:prstClr val="white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付</a:t>
              </a:r>
              <a:r>
                <a:rPr kumimoji="1" lang="ja-JP" altLang="en-US" sz="1639" b="1" i="0" u="none" strike="noStrike" kern="0" cap="none" spc="-300" normalizeH="0" baseline="0" noProof="0" dirty="0">
                  <a:ln w="50800">
                    <a:solidFill>
                      <a:prstClr val="white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き</a:t>
              </a:r>
              <a:r>
                <a:rPr kumimoji="1" lang="ja-JP" altLang="en-US" sz="1639" b="1" i="0" u="none" strike="noStrike" kern="0" cap="none" spc="0" normalizeH="0" baseline="0" noProof="0" dirty="0">
                  <a:ln w="50800">
                    <a:solidFill>
                      <a:prstClr val="white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！</a:t>
              </a:r>
              <a:endParaRPr kumimoji="1" lang="en-US" altLang="ja-JP" sz="1639" b="1" i="0" u="none" strike="noStrike" kern="0" cap="none" spc="0" normalizeH="0" baseline="0" noProof="0" dirty="0">
                <a:ln w="50800"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93538A6E-EFCB-4E60-A3CA-C279BE80709C}"/>
                </a:ext>
              </a:extLst>
            </p:cNvPr>
            <p:cNvSpPr txBox="1"/>
            <p:nvPr/>
          </p:nvSpPr>
          <p:spPr>
            <a:xfrm>
              <a:off x="602013" y="5480021"/>
              <a:ext cx="3430426" cy="523220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365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400" b="1" i="0" u="none" strike="noStrike" kern="0" cap="none" spc="0" normalizeH="0" baseline="0" noProof="0" dirty="0">
                  <a:ln>
                    <a:noFill/>
                  </a:ln>
                  <a:solidFill>
                    <a:srgbClr val="E73572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万円相当</a:t>
              </a:r>
              <a:r>
                <a:rPr kumimoji="1" lang="ja-JP" altLang="en-US" sz="1639" b="1" i="0" u="none" strike="noStrike" kern="0" cap="none" spc="0" normalizeH="0" baseline="0" noProof="0" dirty="0">
                  <a:ln>
                    <a:noFill/>
                  </a:ln>
                  <a:solidFill>
                    <a:srgbClr val="E73572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の</a:t>
              </a:r>
              <a:r>
                <a:rPr kumimoji="1" lang="ja-JP" altLang="en-US" sz="3400" b="1" i="0" u="none" strike="noStrike" kern="0" cap="none" spc="0" normalizeH="0" baseline="0" noProof="0" dirty="0">
                  <a:ln>
                    <a:noFill/>
                  </a:ln>
                  <a:solidFill>
                    <a:srgbClr val="E73572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特</a:t>
              </a:r>
              <a:r>
                <a:rPr kumimoji="1" lang="ja-JP" altLang="en-US" sz="3400" b="1" i="0" u="none" strike="noStrike" kern="0" cap="none" spc="100" normalizeH="0" baseline="0" noProof="0" dirty="0">
                  <a:ln>
                    <a:noFill/>
                  </a:ln>
                  <a:solidFill>
                    <a:srgbClr val="E73572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典</a:t>
              </a:r>
              <a:r>
                <a:rPr kumimoji="1" lang="ja-JP" altLang="en-US" sz="1639" b="1" i="0" u="none" strike="noStrike" kern="0" cap="none" spc="0" normalizeH="0" baseline="0" noProof="0" dirty="0">
                  <a:ln>
                    <a:noFill/>
                  </a:ln>
                  <a:solidFill>
                    <a:srgbClr val="E73572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付</a:t>
              </a:r>
              <a:r>
                <a:rPr kumimoji="1" lang="ja-JP" altLang="en-US" sz="1639" b="1" i="0" u="none" strike="noStrike" kern="0" cap="none" spc="-300" normalizeH="0" baseline="0" noProof="0" dirty="0">
                  <a:ln>
                    <a:noFill/>
                  </a:ln>
                  <a:solidFill>
                    <a:srgbClr val="E73572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き</a:t>
              </a:r>
              <a:r>
                <a:rPr kumimoji="1" lang="ja-JP" altLang="en-US" sz="1639" b="1" i="0" u="none" strike="noStrike" kern="0" cap="none" spc="0" normalizeH="0" baseline="0" noProof="0" dirty="0">
                  <a:ln>
                    <a:noFill/>
                  </a:ln>
                  <a:solidFill>
                    <a:srgbClr val="E73572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！</a:t>
              </a:r>
              <a:endParaRPr kumimoji="1" lang="en-US" altLang="ja-JP" sz="1639" b="1" i="0" u="none" strike="noStrike" kern="0" cap="none" spc="0" normalizeH="0" baseline="0" noProof="0" dirty="0">
                <a:ln>
                  <a:noFill/>
                </a:ln>
                <a:solidFill>
                  <a:srgbClr val="E73572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59EFE272-0878-4827-9142-992A31B39085}"/>
              </a:ext>
            </a:extLst>
          </p:cNvPr>
          <p:cNvGrpSpPr/>
          <p:nvPr/>
        </p:nvGrpSpPr>
        <p:grpSpPr>
          <a:xfrm>
            <a:off x="383303" y="5192986"/>
            <a:ext cx="355867" cy="769441"/>
            <a:chOff x="377077" y="5428355"/>
            <a:chExt cx="355867" cy="769441"/>
          </a:xfrm>
        </p:grpSpPr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F17E0881-C663-4890-A370-C528F2B01DF0}"/>
                </a:ext>
              </a:extLst>
            </p:cNvPr>
            <p:cNvSpPr txBox="1"/>
            <p:nvPr/>
          </p:nvSpPr>
          <p:spPr>
            <a:xfrm>
              <a:off x="377077" y="5428355"/>
              <a:ext cx="355867" cy="769441"/>
            </a:xfrm>
            <a:prstGeom prst="rect">
              <a:avLst/>
            </a:prstGeom>
            <a:noFill/>
            <a:ln w="34925">
              <a:noFill/>
            </a:ln>
            <a:effectLst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365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000" b="1" i="0" u="none" strike="noStrike" kern="0" cap="none" spc="0" normalizeH="0" baseline="0" noProof="0" dirty="0">
                  <a:ln w="50800">
                    <a:solidFill>
                      <a:prstClr val="white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源ノ角ゴシック JP Heavy" panose="020B0A00000000000000" pitchFamily="34" charset="-128"/>
                  <a:cs typeface="+mn-cs"/>
                </a:rPr>
                <a:t>1</a:t>
              </a:r>
              <a:endParaRPr kumimoji="1" lang="en-US" altLang="ja-JP" sz="5000" b="1" i="0" u="none" strike="noStrike" kern="0" cap="none" spc="0" normalizeH="0" baseline="0" noProof="0" dirty="0">
                <a:ln w="50800"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9FCAEEE2-C2C7-420A-A2F7-1E177D9C85EA}"/>
                </a:ext>
              </a:extLst>
            </p:cNvPr>
            <p:cNvSpPr txBox="1"/>
            <p:nvPr/>
          </p:nvSpPr>
          <p:spPr>
            <a:xfrm>
              <a:off x="377077" y="5428355"/>
              <a:ext cx="355867" cy="769441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365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000" b="1" i="0" u="none" strike="noStrike" kern="0" cap="none" spc="0" normalizeH="0" baseline="0" noProof="0" dirty="0">
                  <a:ln>
                    <a:noFill/>
                  </a:ln>
                  <a:solidFill>
                    <a:srgbClr val="E73572"/>
                  </a:solidFill>
                  <a:effectLst/>
                  <a:uLnTx/>
                  <a:uFillTx/>
                  <a:latin typeface="Arial"/>
                  <a:ea typeface="源ノ角ゴシック JP Heavy" panose="020B0A00000000000000" pitchFamily="34" charset="-128"/>
                  <a:cs typeface="+mn-cs"/>
                </a:rPr>
                <a:t>1</a:t>
              </a:r>
              <a:endParaRPr kumimoji="1" lang="en-US" altLang="ja-JP" sz="5000" b="1" i="0" u="none" strike="noStrike" kern="0" cap="none" spc="0" normalizeH="0" baseline="0" noProof="0" dirty="0">
                <a:ln>
                  <a:noFill/>
                </a:ln>
                <a:solidFill>
                  <a:srgbClr val="E73572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endParaRPr>
            </a:p>
          </p:txBody>
        </p:sp>
      </p:grpSp>
      <p:pic>
        <p:nvPicPr>
          <p:cNvPr id="79" name="図 78" descr="図形&#10;&#10;自動的に生成された説明">
            <a:extLst>
              <a:ext uri="{FF2B5EF4-FFF2-40B4-BE49-F238E27FC236}">
                <a16:creationId xmlns:a16="http://schemas.microsoft.com/office/drawing/2014/main" id="{300F4818-4538-4B0A-AF30-62B1B109D5FC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0"/>
          <a:stretch/>
        </p:blipFill>
        <p:spPr>
          <a:xfrm>
            <a:off x="1814195" y="6062315"/>
            <a:ext cx="846368" cy="602710"/>
          </a:xfrm>
          <a:prstGeom prst="rect">
            <a:avLst/>
          </a:prstGeom>
        </p:spPr>
      </p:pic>
      <p:sp>
        <p:nvSpPr>
          <p:cNvPr id="129" name="四角形: 角を丸くする 128">
            <a:extLst>
              <a:ext uri="{FF2B5EF4-FFF2-40B4-BE49-F238E27FC236}">
                <a16:creationId xmlns:a16="http://schemas.microsoft.com/office/drawing/2014/main" id="{7522050D-20B8-4C7D-AC9B-5A36E66E7B0B}"/>
              </a:ext>
            </a:extLst>
          </p:cNvPr>
          <p:cNvSpPr/>
          <p:nvPr/>
        </p:nvSpPr>
        <p:spPr>
          <a:xfrm>
            <a:off x="2092084" y="7309091"/>
            <a:ext cx="3330392" cy="312300"/>
          </a:xfrm>
          <a:prstGeom prst="roundRect">
            <a:avLst>
              <a:gd name="adj" fmla="val 50000"/>
            </a:avLst>
          </a:prstGeom>
          <a:solidFill>
            <a:srgbClr val="1229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14400" rtlCol="0" anchor="ctr"/>
          <a:lstStyle/>
          <a:p>
            <a:pPr marL="0" marR="0" lvl="0" indent="0" algn="ctr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オンライ</a:t>
            </a:r>
            <a:r>
              <a:rPr kumimoji="1" lang="ja-JP" altLang="en-US" sz="1500" b="1" i="0" u="none" strike="noStrike" kern="120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ン・３ヵ月・</a:t>
            </a:r>
            <a:r>
              <a:rPr kumimoji="1" lang="ja-JP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完全個別</a:t>
            </a:r>
            <a:endParaRPr kumimoji="1" lang="en-US" altLang="ja-JP" sz="1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CF2644F9-AFC4-4D84-B983-8C4187E89CFB}"/>
              </a:ext>
            </a:extLst>
          </p:cNvPr>
          <p:cNvSpPr/>
          <p:nvPr/>
        </p:nvSpPr>
        <p:spPr>
          <a:xfrm>
            <a:off x="-9524" y="10242219"/>
            <a:ext cx="7569200" cy="467028"/>
          </a:xfrm>
          <a:prstGeom prst="rect">
            <a:avLst/>
          </a:prstGeom>
          <a:solidFill>
            <a:srgbClr val="1229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44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7" name="四角形: 角を丸くする 126">
            <a:extLst>
              <a:ext uri="{FF2B5EF4-FFF2-40B4-BE49-F238E27FC236}">
                <a16:creationId xmlns:a16="http://schemas.microsoft.com/office/drawing/2014/main" id="{F5044010-EDC3-48BF-9165-D41044FDD89C}"/>
              </a:ext>
            </a:extLst>
          </p:cNvPr>
          <p:cNvSpPr/>
          <p:nvPr/>
        </p:nvSpPr>
        <p:spPr>
          <a:xfrm>
            <a:off x="280667" y="10349669"/>
            <a:ext cx="851772" cy="247940"/>
          </a:xfrm>
          <a:prstGeom prst="roundRect">
            <a:avLst>
              <a:gd name="adj" fmla="val 50000"/>
            </a:avLst>
          </a:prstGeom>
          <a:solidFill>
            <a:srgbClr val="E73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2160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2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参加条件</a:t>
            </a:r>
            <a:endParaRPr kumimoji="1" lang="en-US" altLang="ja-JP" sz="1229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A44C2BB4-77E8-405E-9EE6-DD7ED44B25CF}"/>
              </a:ext>
            </a:extLst>
          </p:cNvPr>
          <p:cNvSpPr txBox="1"/>
          <p:nvPr/>
        </p:nvSpPr>
        <p:spPr>
          <a:xfrm>
            <a:off x="1206834" y="10385214"/>
            <a:ext cx="3171185" cy="1857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102"/>
              </a:spcBef>
              <a:spcAft>
                <a:spcPts val="0"/>
              </a:spcAft>
              <a:buClrTx/>
              <a:buSzPct val="95238"/>
              <a:buFontTx/>
              <a:buNone/>
              <a:tabLst>
                <a:tab pos="286812" algn="l"/>
              </a:tabLst>
              <a:defRPr/>
            </a:pPr>
            <a:r>
              <a:rPr kumimoji="1" lang="ja-JP" altLang="en-US" sz="1150" b="1" i="0" u="none" strike="noStrike" kern="1200" cap="none" spc="-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スマートフォ</a:t>
            </a:r>
            <a:r>
              <a:rPr kumimoji="1" lang="ja-JP" altLang="en-US" sz="115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ン</a:t>
            </a:r>
            <a:r>
              <a:rPr kumimoji="1" lang="ja-JP" altLang="en-US" sz="9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また</a:t>
            </a:r>
            <a:r>
              <a:rPr kumimoji="1" lang="ja-JP" altLang="en-US" sz="95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は</a:t>
            </a:r>
            <a:r>
              <a:rPr kumimoji="1" lang="ja-JP" altLang="en-US" sz="11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タ</a:t>
            </a:r>
            <a:r>
              <a:rPr kumimoji="1" lang="ja-JP" altLang="en-US" sz="1150" b="1" i="0" u="none" strike="noStrike" kern="1200" cap="none" spc="-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ブレッ</a:t>
            </a:r>
            <a:r>
              <a:rPr kumimoji="1" lang="ja-JP" altLang="en-US" sz="11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トをお持ちの方</a:t>
            </a:r>
          </a:p>
        </p:txBody>
      </p:sp>
      <p:pic>
        <p:nvPicPr>
          <p:cNvPr id="83" name="図 82" descr="ロゴ, 会社名&#10;&#10;自動的に生成された説明">
            <a:extLst>
              <a:ext uri="{FF2B5EF4-FFF2-40B4-BE49-F238E27FC236}">
                <a16:creationId xmlns:a16="http://schemas.microsoft.com/office/drawing/2014/main" id="{EB7ADDFB-3339-4AB3-994C-1538175B062B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506" y="946"/>
            <a:ext cx="999169" cy="536388"/>
          </a:xfrm>
          <a:prstGeom prst="rect">
            <a:avLst/>
          </a:prstGeom>
        </p:spPr>
      </p:pic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ECDC1B49-E1CD-4520-B79B-6C46778BECC8}"/>
              </a:ext>
            </a:extLst>
          </p:cNvPr>
          <p:cNvSpPr txBox="1"/>
          <p:nvPr/>
        </p:nvSpPr>
        <p:spPr>
          <a:xfrm>
            <a:off x="448368" y="4031069"/>
            <a:ext cx="1564531" cy="8771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/>
                <a:cs typeface="Arial" panose="020B0604020202020204" pitchFamily="34" charset="0"/>
              </a:rPr>
              <a:t>自分のペース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/>
                <a:cs typeface="Arial" panose="020B0604020202020204" pitchFamily="34" charset="0"/>
              </a:rPr>
              <a:t>で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/>
                <a:cs typeface="Arial" panose="020B0604020202020204" pitchFamily="34" charset="0"/>
              </a:rPr>
              <a:t>スマホ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/>
                <a:cs typeface="Arial" panose="020B0604020202020204" pitchFamily="34" charset="0"/>
              </a:rPr>
              <a:t>で</a:t>
            </a:r>
            <a:r>
              <a:rPr kumimoji="1" lang="ja-JP" altLang="en-US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/>
                <a:cs typeface="Arial" panose="020B0604020202020204" pitchFamily="34" charset="0"/>
              </a:rPr>
              <a:t>楽々</a:t>
            </a:r>
            <a:endParaRPr kumimoji="1" lang="en-US" altLang="ja-JP" sz="1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/>
                <a:cs typeface="Arial" panose="020B0604020202020204" pitchFamily="34" charset="0"/>
              </a:rPr>
              <a:t>お家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/>
                <a:cs typeface="Arial" panose="020B0604020202020204" pitchFamily="34" charset="0"/>
              </a:rPr>
              <a:t>で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/>
                <a:cs typeface="Arial" panose="020B0604020202020204" pitchFamily="34" charset="0"/>
              </a:rPr>
              <a:t>完</a:t>
            </a:r>
            <a:r>
              <a:rPr kumimoji="1" lang="ja-JP" altLang="en-US" sz="20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/>
                <a:cs typeface="Arial" panose="020B0604020202020204" pitchFamily="34" charset="0"/>
              </a:rPr>
              <a:t>結</a:t>
            </a:r>
            <a:r>
              <a:rPr kumimoji="1" lang="ja-JP" altLang="en-US" sz="18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/>
                <a:cs typeface="Arial" panose="020B0604020202020204" pitchFamily="34" charset="0"/>
              </a:rPr>
              <a:t>！</a:t>
            </a:r>
            <a:endParaRPr kumimoji="1" lang="en-US" altLang="ja-JP" sz="18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/>
              <a:cs typeface="Arial" panose="020B0604020202020204" pitchFamily="34" charset="0"/>
            </a:endParaRPr>
          </a:p>
        </p:txBody>
      </p: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7155E9A0-B0C7-4EFA-A7D1-ACE89197C1C7}"/>
              </a:ext>
            </a:extLst>
          </p:cNvPr>
          <p:cNvCxnSpPr>
            <a:cxnSpLocks/>
          </p:cNvCxnSpPr>
          <p:nvPr/>
        </p:nvCxnSpPr>
        <p:spPr>
          <a:xfrm>
            <a:off x="270960" y="4046389"/>
            <a:ext cx="194604" cy="841105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>
            <a:extLst>
              <a:ext uri="{FF2B5EF4-FFF2-40B4-BE49-F238E27FC236}">
                <a16:creationId xmlns:a16="http://schemas.microsoft.com/office/drawing/2014/main" id="{A11AAE26-B9C6-4D50-A148-B344C361857A}"/>
              </a:ext>
            </a:extLst>
          </p:cNvPr>
          <p:cNvCxnSpPr>
            <a:cxnSpLocks/>
          </p:cNvCxnSpPr>
          <p:nvPr/>
        </p:nvCxnSpPr>
        <p:spPr>
          <a:xfrm flipH="1">
            <a:off x="2035019" y="4038595"/>
            <a:ext cx="183849" cy="86263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DB978253-72B9-4A65-9C27-8D5C712C7FC4}"/>
              </a:ext>
            </a:extLst>
          </p:cNvPr>
          <p:cNvGrpSpPr/>
          <p:nvPr/>
        </p:nvGrpSpPr>
        <p:grpSpPr>
          <a:xfrm>
            <a:off x="2958787" y="666188"/>
            <a:ext cx="1455870" cy="248562"/>
            <a:chOff x="296864" y="715714"/>
            <a:chExt cx="1455870" cy="248562"/>
          </a:xfrm>
        </p:grpSpPr>
        <p:sp>
          <p:nvSpPr>
            <p:cNvPr id="149" name="object 180">
              <a:extLst>
                <a:ext uri="{FF2B5EF4-FFF2-40B4-BE49-F238E27FC236}">
                  <a16:creationId xmlns:a16="http://schemas.microsoft.com/office/drawing/2014/main" id="{384B0A5E-EED5-4FC4-A0A5-DAD091466B17}"/>
                </a:ext>
              </a:extLst>
            </p:cNvPr>
            <p:cNvSpPr txBox="1"/>
            <p:nvPr/>
          </p:nvSpPr>
          <p:spPr>
            <a:xfrm>
              <a:off x="508804" y="718055"/>
              <a:ext cx="1243930" cy="246221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marL="13007" marR="0" lvl="0" indent="0" algn="l" defTabSz="936528" rtl="0" eaLnBrk="1" fontAlgn="auto" latinLnBrk="0" hangingPunct="1">
                <a:lnSpc>
                  <a:spcPct val="100000"/>
                </a:lnSpc>
                <a:spcBef>
                  <a:spcPts val="102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でも痩せたい</a:t>
              </a:r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E1B62B12-DF1E-4207-81BC-192D91F3C0E6}"/>
                </a:ext>
              </a:extLst>
            </p:cNvPr>
            <p:cNvGrpSpPr/>
            <p:nvPr/>
          </p:nvGrpSpPr>
          <p:grpSpPr>
            <a:xfrm>
              <a:off x="296864" y="715714"/>
              <a:ext cx="207480" cy="178932"/>
              <a:chOff x="296864" y="715714"/>
              <a:chExt cx="207480" cy="178932"/>
            </a:xfrm>
          </p:grpSpPr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E869CE55-B5B2-4681-BD97-96D65C3C398D}"/>
                  </a:ext>
                </a:extLst>
              </p:cNvPr>
              <p:cNvSpPr/>
              <p:nvPr/>
            </p:nvSpPr>
            <p:spPr>
              <a:xfrm>
                <a:off x="296864" y="739676"/>
                <a:ext cx="154970" cy="154970"/>
              </a:xfrm>
              <a:prstGeom prst="rect">
                <a:avLst/>
              </a:prstGeom>
              <a:noFill/>
              <a:ln w="15875">
                <a:solidFill>
                  <a:srgbClr val="3838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グラフィックス 8">
                <a:extLst>
                  <a:ext uri="{FF2B5EF4-FFF2-40B4-BE49-F238E27FC236}">
                    <a16:creationId xmlns:a16="http://schemas.microsoft.com/office/drawing/2014/main" id="{6870E01A-2055-4A6B-8F24-CD98CE085388}"/>
                  </a:ext>
                </a:extLst>
              </p:cNvPr>
              <p:cNvSpPr/>
              <p:nvPr/>
            </p:nvSpPr>
            <p:spPr>
              <a:xfrm>
                <a:off x="324431" y="715714"/>
                <a:ext cx="179913" cy="154970"/>
              </a:xfrm>
              <a:custGeom>
                <a:avLst/>
                <a:gdLst>
                  <a:gd name="connsiteX0" fmla="*/ 4471054 w 4876800"/>
                  <a:gd name="connsiteY0" fmla="*/ 0 h 4200677"/>
                  <a:gd name="connsiteX1" fmla="*/ 1877511 w 4876800"/>
                  <a:gd name="connsiteY1" fmla="*/ 2752801 h 4200677"/>
                  <a:gd name="connsiteX2" fmla="*/ 700173 w 4876800"/>
                  <a:gd name="connsiteY2" fmla="*/ 1416215 h 4200677"/>
                  <a:gd name="connsiteX3" fmla="*/ 0 w 4876800"/>
                  <a:gd name="connsiteY3" fmla="*/ 2084489 h 4200677"/>
                  <a:gd name="connsiteX4" fmla="*/ 1702422 w 4876800"/>
                  <a:gd name="connsiteY4" fmla="*/ 4200678 h 4200677"/>
                  <a:gd name="connsiteX5" fmla="*/ 2322976 w 4876800"/>
                  <a:gd name="connsiteY5" fmla="*/ 4176827 h 4200677"/>
                  <a:gd name="connsiteX6" fmla="*/ 4876800 w 4876800"/>
                  <a:gd name="connsiteY6" fmla="*/ 190948 h 4200677"/>
                  <a:gd name="connsiteX7" fmla="*/ 4471054 w 4876800"/>
                  <a:gd name="connsiteY7" fmla="*/ 0 h 4200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76800" h="4200677">
                    <a:moveTo>
                      <a:pt x="4471054" y="0"/>
                    </a:moveTo>
                    <a:cubicBezTo>
                      <a:pt x="3182207" y="716013"/>
                      <a:pt x="1877511" y="2752801"/>
                      <a:pt x="1877511" y="2752801"/>
                    </a:cubicBezTo>
                    <a:lnTo>
                      <a:pt x="700173" y="1416215"/>
                    </a:lnTo>
                    <a:lnTo>
                      <a:pt x="0" y="2084489"/>
                    </a:lnTo>
                    <a:lnTo>
                      <a:pt x="1702422" y="4200678"/>
                    </a:lnTo>
                    <a:lnTo>
                      <a:pt x="2322976" y="4176827"/>
                    </a:lnTo>
                    <a:cubicBezTo>
                      <a:pt x="3118618" y="1789957"/>
                      <a:pt x="4876800" y="190948"/>
                      <a:pt x="4876800" y="190948"/>
                    </a:cubicBezTo>
                    <a:lnTo>
                      <a:pt x="4471054" y="0"/>
                    </a:lnTo>
                    <a:close/>
                  </a:path>
                </a:pathLst>
              </a:custGeom>
              <a:solidFill>
                <a:srgbClr val="E7357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0DDD803B-0F4A-4B06-B581-C97CD6C4A28C}"/>
              </a:ext>
            </a:extLst>
          </p:cNvPr>
          <p:cNvGrpSpPr/>
          <p:nvPr/>
        </p:nvGrpSpPr>
        <p:grpSpPr>
          <a:xfrm>
            <a:off x="183383" y="666188"/>
            <a:ext cx="1448250" cy="248562"/>
            <a:chOff x="1704944" y="715714"/>
            <a:chExt cx="1448250" cy="248562"/>
          </a:xfrm>
        </p:grpSpPr>
        <p:sp>
          <p:nvSpPr>
            <p:cNvPr id="154" name="object 180">
              <a:extLst>
                <a:ext uri="{FF2B5EF4-FFF2-40B4-BE49-F238E27FC236}">
                  <a16:creationId xmlns:a16="http://schemas.microsoft.com/office/drawing/2014/main" id="{B13A4814-FD81-4D7D-8C49-491FEBFBFDE2}"/>
                </a:ext>
              </a:extLst>
            </p:cNvPr>
            <p:cNvSpPr txBox="1"/>
            <p:nvPr/>
          </p:nvSpPr>
          <p:spPr>
            <a:xfrm>
              <a:off x="1909264" y="718055"/>
              <a:ext cx="1243930" cy="246221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marL="13007" marR="0" lvl="0" indent="0" algn="l" defTabSz="936528" rtl="0" eaLnBrk="1" fontAlgn="auto" latinLnBrk="0" hangingPunct="1">
                <a:lnSpc>
                  <a:spcPct val="100000"/>
                </a:lnSpc>
                <a:spcBef>
                  <a:spcPts val="102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めんどくさい</a:t>
              </a:r>
            </a:p>
          </p:txBody>
        </p: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0A58D539-740D-488A-9068-DB06C98CA61E}"/>
                </a:ext>
              </a:extLst>
            </p:cNvPr>
            <p:cNvGrpSpPr/>
            <p:nvPr/>
          </p:nvGrpSpPr>
          <p:grpSpPr>
            <a:xfrm>
              <a:off x="1704944" y="715714"/>
              <a:ext cx="207480" cy="178932"/>
              <a:chOff x="296864" y="715714"/>
              <a:chExt cx="207480" cy="178932"/>
            </a:xfrm>
          </p:grpSpPr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D8C6E76D-1237-4A2E-9FAF-9FB4616C7A7E}"/>
                  </a:ext>
                </a:extLst>
              </p:cNvPr>
              <p:cNvSpPr/>
              <p:nvPr/>
            </p:nvSpPr>
            <p:spPr>
              <a:xfrm>
                <a:off x="296864" y="739676"/>
                <a:ext cx="154970" cy="154970"/>
              </a:xfrm>
              <a:prstGeom prst="rect">
                <a:avLst/>
              </a:prstGeom>
              <a:noFill/>
              <a:ln w="15875">
                <a:solidFill>
                  <a:srgbClr val="3838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グラフィックス 8">
                <a:extLst>
                  <a:ext uri="{FF2B5EF4-FFF2-40B4-BE49-F238E27FC236}">
                    <a16:creationId xmlns:a16="http://schemas.microsoft.com/office/drawing/2014/main" id="{EAF216A9-CB87-47F3-9AE2-E02E1A24A402}"/>
                  </a:ext>
                </a:extLst>
              </p:cNvPr>
              <p:cNvSpPr/>
              <p:nvPr/>
            </p:nvSpPr>
            <p:spPr>
              <a:xfrm>
                <a:off x="324431" y="715714"/>
                <a:ext cx="179913" cy="154970"/>
              </a:xfrm>
              <a:custGeom>
                <a:avLst/>
                <a:gdLst>
                  <a:gd name="connsiteX0" fmla="*/ 4471054 w 4876800"/>
                  <a:gd name="connsiteY0" fmla="*/ 0 h 4200677"/>
                  <a:gd name="connsiteX1" fmla="*/ 1877511 w 4876800"/>
                  <a:gd name="connsiteY1" fmla="*/ 2752801 h 4200677"/>
                  <a:gd name="connsiteX2" fmla="*/ 700173 w 4876800"/>
                  <a:gd name="connsiteY2" fmla="*/ 1416215 h 4200677"/>
                  <a:gd name="connsiteX3" fmla="*/ 0 w 4876800"/>
                  <a:gd name="connsiteY3" fmla="*/ 2084489 h 4200677"/>
                  <a:gd name="connsiteX4" fmla="*/ 1702422 w 4876800"/>
                  <a:gd name="connsiteY4" fmla="*/ 4200678 h 4200677"/>
                  <a:gd name="connsiteX5" fmla="*/ 2322976 w 4876800"/>
                  <a:gd name="connsiteY5" fmla="*/ 4176827 h 4200677"/>
                  <a:gd name="connsiteX6" fmla="*/ 4876800 w 4876800"/>
                  <a:gd name="connsiteY6" fmla="*/ 190948 h 4200677"/>
                  <a:gd name="connsiteX7" fmla="*/ 4471054 w 4876800"/>
                  <a:gd name="connsiteY7" fmla="*/ 0 h 4200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76800" h="4200677">
                    <a:moveTo>
                      <a:pt x="4471054" y="0"/>
                    </a:moveTo>
                    <a:cubicBezTo>
                      <a:pt x="3182207" y="716013"/>
                      <a:pt x="1877511" y="2752801"/>
                      <a:pt x="1877511" y="2752801"/>
                    </a:cubicBezTo>
                    <a:lnTo>
                      <a:pt x="700173" y="1416215"/>
                    </a:lnTo>
                    <a:lnTo>
                      <a:pt x="0" y="2084489"/>
                    </a:lnTo>
                    <a:lnTo>
                      <a:pt x="1702422" y="4200678"/>
                    </a:lnTo>
                    <a:lnTo>
                      <a:pt x="2322976" y="4176827"/>
                    </a:lnTo>
                    <a:cubicBezTo>
                      <a:pt x="3118618" y="1789957"/>
                      <a:pt x="4876800" y="190948"/>
                      <a:pt x="4876800" y="190948"/>
                    </a:cubicBezTo>
                    <a:lnTo>
                      <a:pt x="4471054" y="0"/>
                    </a:lnTo>
                    <a:close/>
                  </a:path>
                </a:pathLst>
              </a:custGeom>
              <a:solidFill>
                <a:srgbClr val="E7357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62" name="object 180">
            <a:extLst>
              <a:ext uri="{FF2B5EF4-FFF2-40B4-BE49-F238E27FC236}">
                <a16:creationId xmlns:a16="http://schemas.microsoft.com/office/drawing/2014/main" id="{1BB49D51-E29B-4417-A3E4-64BAE1B44A9B}"/>
              </a:ext>
            </a:extLst>
          </p:cNvPr>
          <p:cNvSpPr txBox="1"/>
          <p:nvPr/>
        </p:nvSpPr>
        <p:spPr>
          <a:xfrm>
            <a:off x="4465961" y="668956"/>
            <a:ext cx="1000274" cy="24622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3007" marR="0" lvl="0" indent="0" algn="l" defTabSz="936528" rtl="0" eaLnBrk="1" fontAlgn="auto" latinLnBrk="0" hangingPunct="1">
              <a:lnSpc>
                <a:spcPct val="100000"/>
              </a:lnSpc>
              <a:spcBef>
                <a:spcPts val="10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あなた</a:t>
            </a:r>
            <a:r>
              <a:rPr kumimoji="0" lang="ja-JP" altLang="en-US" sz="1600" b="1" i="0" u="none" strike="noStrike" kern="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も</a:t>
            </a: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！</a:t>
            </a: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EE293548-6D78-403E-AC12-908083345C1C}"/>
              </a:ext>
            </a:extLst>
          </p:cNvPr>
          <p:cNvGrpSpPr/>
          <p:nvPr/>
        </p:nvGrpSpPr>
        <p:grpSpPr>
          <a:xfrm>
            <a:off x="1675488" y="666188"/>
            <a:ext cx="1250686" cy="248562"/>
            <a:chOff x="2928644" y="715714"/>
            <a:chExt cx="1250686" cy="248562"/>
          </a:xfrm>
        </p:grpSpPr>
        <p:sp>
          <p:nvSpPr>
            <p:cNvPr id="166" name="object 180">
              <a:extLst>
                <a:ext uri="{FF2B5EF4-FFF2-40B4-BE49-F238E27FC236}">
                  <a16:creationId xmlns:a16="http://schemas.microsoft.com/office/drawing/2014/main" id="{FF6346F4-594A-4ED3-AC08-27B10C9F3640}"/>
                </a:ext>
              </a:extLst>
            </p:cNvPr>
            <p:cNvSpPr txBox="1"/>
            <p:nvPr/>
          </p:nvSpPr>
          <p:spPr>
            <a:xfrm>
              <a:off x="3140584" y="718055"/>
              <a:ext cx="1038746" cy="246221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marL="13007" marR="0" lvl="0" indent="0" algn="l" defTabSz="936528" rtl="0" eaLnBrk="1" fontAlgn="auto" latinLnBrk="0" hangingPunct="1">
                <a:lnSpc>
                  <a:spcPct val="100000"/>
                </a:lnSpc>
                <a:spcBef>
                  <a:spcPts val="102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時間がない</a:t>
              </a:r>
            </a:p>
          </p:txBody>
        </p: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BB8C6B2C-C0E0-4E2E-987A-2515800AB7BB}"/>
                </a:ext>
              </a:extLst>
            </p:cNvPr>
            <p:cNvGrpSpPr/>
            <p:nvPr/>
          </p:nvGrpSpPr>
          <p:grpSpPr>
            <a:xfrm>
              <a:off x="2928644" y="715714"/>
              <a:ext cx="207480" cy="178932"/>
              <a:chOff x="296864" y="715714"/>
              <a:chExt cx="207480" cy="178932"/>
            </a:xfrm>
          </p:grpSpPr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84EA5F19-4D2C-4E31-A3F1-43C1D8E147C1}"/>
                  </a:ext>
                </a:extLst>
              </p:cNvPr>
              <p:cNvSpPr/>
              <p:nvPr/>
            </p:nvSpPr>
            <p:spPr>
              <a:xfrm>
                <a:off x="296864" y="739676"/>
                <a:ext cx="154970" cy="154970"/>
              </a:xfrm>
              <a:prstGeom prst="rect">
                <a:avLst/>
              </a:prstGeom>
              <a:noFill/>
              <a:ln w="15875">
                <a:solidFill>
                  <a:srgbClr val="3838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グラフィックス 8">
                <a:extLst>
                  <a:ext uri="{FF2B5EF4-FFF2-40B4-BE49-F238E27FC236}">
                    <a16:creationId xmlns:a16="http://schemas.microsoft.com/office/drawing/2014/main" id="{9348B00C-F6A7-4026-A568-3186E188E05E}"/>
                  </a:ext>
                </a:extLst>
              </p:cNvPr>
              <p:cNvSpPr/>
              <p:nvPr/>
            </p:nvSpPr>
            <p:spPr>
              <a:xfrm>
                <a:off x="324431" y="715714"/>
                <a:ext cx="179913" cy="154970"/>
              </a:xfrm>
              <a:custGeom>
                <a:avLst/>
                <a:gdLst>
                  <a:gd name="connsiteX0" fmla="*/ 4471054 w 4876800"/>
                  <a:gd name="connsiteY0" fmla="*/ 0 h 4200677"/>
                  <a:gd name="connsiteX1" fmla="*/ 1877511 w 4876800"/>
                  <a:gd name="connsiteY1" fmla="*/ 2752801 h 4200677"/>
                  <a:gd name="connsiteX2" fmla="*/ 700173 w 4876800"/>
                  <a:gd name="connsiteY2" fmla="*/ 1416215 h 4200677"/>
                  <a:gd name="connsiteX3" fmla="*/ 0 w 4876800"/>
                  <a:gd name="connsiteY3" fmla="*/ 2084489 h 4200677"/>
                  <a:gd name="connsiteX4" fmla="*/ 1702422 w 4876800"/>
                  <a:gd name="connsiteY4" fmla="*/ 4200678 h 4200677"/>
                  <a:gd name="connsiteX5" fmla="*/ 2322976 w 4876800"/>
                  <a:gd name="connsiteY5" fmla="*/ 4176827 h 4200677"/>
                  <a:gd name="connsiteX6" fmla="*/ 4876800 w 4876800"/>
                  <a:gd name="connsiteY6" fmla="*/ 190948 h 4200677"/>
                  <a:gd name="connsiteX7" fmla="*/ 4471054 w 4876800"/>
                  <a:gd name="connsiteY7" fmla="*/ 0 h 4200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76800" h="4200677">
                    <a:moveTo>
                      <a:pt x="4471054" y="0"/>
                    </a:moveTo>
                    <a:cubicBezTo>
                      <a:pt x="3182207" y="716013"/>
                      <a:pt x="1877511" y="2752801"/>
                      <a:pt x="1877511" y="2752801"/>
                    </a:cubicBezTo>
                    <a:lnTo>
                      <a:pt x="700173" y="1416215"/>
                    </a:lnTo>
                    <a:lnTo>
                      <a:pt x="0" y="2084489"/>
                    </a:lnTo>
                    <a:lnTo>
                      <a:pt x="1702422" y="4200678"/>
                    </a:lnTo>
                    <a:lnTo>
                      <a:pt x="2322976" y="4176827"/>
                    </a:lnTo>
                    <a:cubicBezTo>
                      <a:pt x="3118618" y="1789957"/>
                      <a:pt x="4876800" y="190948"/>
                      <a:pt x="4876800" y="190948"/>
                    </a:cubicBezTo>
                    <a:lnTo>
                      <a:pt x="4471054" y="0"/>
                    </a:lnTo>
                    <a:close/>
                  </a:path>
                </a:pathLst>
              </a:custGeom>
              <a:solidFill>
                <a:srgbClr val="E7357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pic>
        <p:nvPicPr>
          <p:cNvPr id="5" name="図 4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26513111-A53A-4037-B7AE-3E63BA6DB995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510" y="771587"/>
            <a:ext cx="5475370" cy="2122537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40E7407-2CCE-86CD-96B1-26F376BBF31E}"/>
              </a:ext>
            </a:extLst>
          </p:cNvPr>
          <p:cNvSpPr txBox="1"/>
          <p:nvPr/>
        </p:nvSpPr>
        <p:spPr>
          <a:xfrm>
            <a:off x="301540" y="6890708"/>
            <a:ext cx="7013249" cy="48782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92075" marR="0" lvl="0" indent="-92075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chocoZAP</a:t>
            </a: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の無料利用期間は「初回面接実施日 から 初回面接実施月を含む４か月後の月末日まで」</a:t>
            </a:r>
            <a:endParaRPr kumimoji="0" lang="en-US" altLang="ja-JP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/>
              <a:ea typeface="游ゴシック"/>
              <a:cs typeface="+mn-cs"/>
            </a:endParaRPr>
          </a:p>
          <a:p>
            <a:pPr marL="92075" marR="0" lvl="0" indent="-92075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chocoZAP</a:t>
            </a: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既存会員の無料利用期間は、月額会員は「初回面接実施日の翌月 から ４か月後の月末日まで」年額会員は「年額プラン終了月の翌月から</a:t>
            </a:r>
            <a:r>
              <a: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4</a:t>
            </a: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ヵ月後の月末日まで」</a:t>
            </a:r>
            <a:endParaRPr kumimoji="0" lang="en-US" altLang="ja-JP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/>
              <a:ea typeface="游ゴシック"/>
              <a:cs typeface="+mn-cs"/>
            </a:endParaRPr>
          </a:p>
          <a:p>
            <a:pPr marL="92075" marR="0" lvl="0" indent="-92075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以前</a:t>
            </a:r>
            <a:r>
              <a: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RIZAP</a:t>
            </a: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特保参加で体組成計・ヘルスウォッチを提供された方は今回は提供なし</a:t>
            </a:r>
            <a:r>
              <a: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(chocoZAP4</a:t>
            </a: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か月間使い放題は特典となります）</a:t>
            </a:r>
            <a:endParaRPr kumimoji="0" lang="en-US" altLang="ja-JP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/>
              <a:ea typeface="游ゴシック"/>
              <a:cs typeface="+mn-cs"/>
            </a:endParaRPr>
          </a:p>
          <a:p>
            <a:pPr marL="92075" marR="0" lvl="0" indent="-92075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※</a:t>
            </a: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対象者の都合により初回面接実施日及び終了月が変更の場合、無料利用期間の延長は出来かねます</a:t>
            </a:r>
            <a:endParaRPr kumimoji="0" lang="en-US" altLang="ja-JP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/>
              <a:ea typeface="游ゴシック"/>
              <a:cs typeface="+mn-cs"/>
            </a:endParaRPr>
          </a:p>
          <a:p>
            <a:pPr marL="92075" marR="0" lvl="0" indent="-92075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ja-JP" altLang="en-US" sz="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/>
              <a:ea typeface="游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2958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387FC2A-F87C-AAEA-08CC-16CF3149070D}"/>
              </a:ext>
            </a:extLst>
          </p:cNvPr>
          <p:cNvSpPr/>
          <p:nvPr/>
        </p:nvSpPr>
        <p:spPr>
          <a:xfrm>
            <a:off x="176824" y="9052263"/>
            <a:ext cx="3258123" cy="8885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marR="0" lvl="0" indent="-77788" algn="l" defTabSz="936528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 スマートフォン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または</a:t>
            </a:r>
            <a:r>
              <a:rPr kumimoji="0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タブレット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が必要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  <a:p>
            <a:pPr marL="90488" marR="0" lvl="0" indent="-77788" algn="l" defTabSz="936528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 </a:t>
            </a:r>
            <a:r>
              <a:rPr kumimoji="0" lang="en-US" altLang="ja-JP" sz="9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chocoZAP</a:t>
            </a:r>
            <a:r>
              <a:rPr kumimoji="0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アプリを利用できること</a:t>
            </a:r>
            <a:endParaRPr kumimoji="0" lang="en-US" altLang="ja-JP" sz="9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  <a:p>
            <a:pPr marL="90488" marR="0" lvl="0" indent="-77788" algn="l" defTabSz="936528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 体重と腹囲は、初回面談までにご自身で計測ください</a:t>
            </a:r>
            <a:endParaRPr kumimoji="0" lang="en-US" altLang="ja-JP" sz="9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  <a:p>
            <a:pPr marL="12700" marR="0" lvl="0" indent="0" algn="l" defTabSz="936528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　・データ通信料はご本人様負</a:t>
            </a:r>
            <a:r>
              <a:rPr kumimoji="0" lang="ja-JP" altLang="en-US" sz="800" b="0" i="0" u="none" strike="noStrike" kern="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担   </a:t>
            </a:r>
            <a:endParaRPr kumimoji="0" lang="en-US" altLang="ja-JP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  <a:p>
            <a:pPr marL="12700" marR="0" lvl="0" indent="0" algn="l" defTabSz="936528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　・面談時は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､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カメラ付きのデバイスをご用意ください</a:t>
            </a:r>
            <a:endParaRPr kumimoji="0" lang="ja-JP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229" name="図 228" descr="テキスト&#10;&#10;自動的に生成された説明">
            <a:extLst>
              <a:ext uri="{FF2B5EF4-FFF2-40B4-BE49-F238E27FC236}">
                <a16:creationId xmlns:a16="http://schemas.microsoft.com/office/drawing/2014/main" id="{0E92F0E6-D593-8DB7-7824-73FF06B7E1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" r="5781"/>
          <a:stretch/>
        </p:blipFill>
        <p:spPr>
          <a:xfrm>
            <a:off x="1239751" y="25594"/>
            <a:ext cx="4909766" cy="931034"/>
          </a:xfrm>
          <a:prstGeom prst="rect">
            <a:avLst/>
          </a:prstGeom>
        </p:spPr>
      </p:pic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6D8D5F1A-A52C-3079-6CF4-00D195EFD471}"/>
              </a:ext>
            </a:extLst>
          </p:cNvPr>
          <p:cNvGrpSpPr/>
          <p:nvPr/>
        </p:nvGrpSpPr>
        <p:grpSpPr>
          <a:xfrm>
            <a:off x="4622072" y="1460317"/>
            <a:ext cx="2401027" cy="745171"/>
            <a:chOff x="3306607" y="5864053"/>
            <a:chExt cx="2401027" cy="745171"/>
          </a:xfrm>
        </p:grpSpPr>
        <p:sp>
          <p:nvSpPr>
            <p:cNvPr id="249" name="四角形: 角を丸くする 248">
              <a:extLst>
                <a:ext uri="{FF2B5EF4-FFF2-40B4-BE49-F238E27FC236}">
                  <a16:creationId xmlns:a16="http://schemas.microsoft.com/office/drawing/2014/main" id="{7C0240DE-F84F-6D3A-F4B1-76C0B757936F}"/>
                </a:ext>
              </a:extLst>
            </p:cNvPr>
            <p:cNvSpPr/>
            <p:nvPr/>
          </p:nvSpPr>
          <p:spPr>
            <a:xfrm>
              <a:off x="3306607" y="5864053"/>
              <a:ext cx="2401027" cy="745171"/>
            </a:xfrm>
            <a:prstGeom prst="roundRect">
              <a:avLst>
                <a:gd name="adj" fmla="val 4379"/>
              </a:avLst>
            </a:prstGeom>
            <a:solidFill>
              <a:schemeClr val="bg1"/>
            </a:solidFill>
            <a:ln w="12700">
              <a:solidFill>
                <a:srgbClr val="F3298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44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0" name="テキスト ボックス 249">
              <a:extLst>
                <a:ext uri="{FF2B5EF4-FFF2-40B4-BE49-F238E27FC236}">
                  <a16:creationId xmlns:a16="http://schemas.microsoft.com/office/drawing/2014/main" id="{CD5A3054-F6CD-A4B0-B90A-DF45DE893946}"/>
                </a:ext>
              </a:extLst>
            </p:cNvPr>
            <p:cNvSpPr txBox="1"/>
            <p:nvPr/>
          </p:nvSpPr>
          <p:spPr>
            <a:xfrm>
              <a:off x="3446893" y="5987696"/>
              <a:ext cx="1093248" cy="507831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365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73572"/>
                </a:buClr>
                <a:buSzTx/>
                <a:buFontTx/>
                <a:buNone/>
                <a:tabLst>
                  <a:tab pos="185355" algn="l"/>
                </a:tabLst>
                <a:defRPr/>
              </a:pPr>
              <a:r>
                <a:rPr kumimoji="1" lang="ja-JP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E73572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＜サービス＞</a:t>
              </a:r>
              <a:endParaRPr kumimoji="1" lang="en-US" altLang="ja-JP" sz="1100" b="1" i="0" u="none" strike="noStrike" kern="0" cap="none" spc="0" normalizeH="0" baseline="0" noProof="0" dirty="0">
                <a:ln>
                  <a:noFill/>
                </a:ln>
                <a:solidFill>
                  <a:srgbClr val="E73572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  <a:p>
              <a:pPr marL="87800" marR="0" lvl="0" indent="-87800" algn="l" defTabSz="9365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73572"/>
                </a:buClr>
                <a:buSzTx/>
                <a:buFont typeface="Wingdings" panose="05000000000000000000" pitchFamily="2" charset="2"/>
                <a:buChar char="l"/>
                <a:tabLst>
                  <a:tab pos="185355" algn="l"/>
                </a:tabLst>
                <a:defRPr/>
              </a:pPr>
              <a:r>
                <a:rPr kumimoji="1" lang="ja-JP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体組成計</a:t>
              </a:r>
              <a:endParaRPr kumimoji="1" lang="en-US" altLang="ja-JP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  <a:p>
              <a:pPr marL="87800" marR="0" lvl="0" indent="-87800" algn="l" defTabSz="9365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73572"/>
                </a:buClr>
                <a:buSzTx/>
                <a:buFont typeface="Wingdings" panose="05000000000000000000" pitchFamily="2" charset="2"/>
                <a:buChar char="l"/>
                <a:tabLst>
                  <a:tab pos="185355" algn="l"/>
                </a:tabLst>
                <a:defRPr/>
              </a:pPr>
              <a:r>
                <a:rPr kumimoji="1" lang="ja-JP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ヘルスウォッチ</a:t>
              </a:r>
              <a:endParaRPr kumimoji="1" lang="en-US" altLang="ja-JP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52" name="加算記号 251">
            <a:extLst>
              <a:ext uri="{FF2B5EF4-FFF2-40B4-BE49-F238E27FC236}">
                <a16:creationId xmlns:a16="http://schemas.microsoft.com/office/drawing/2014/main" id="{37DFB208-BC73-0F7A-E146-8D69A456E5A0}"/>
              </a:ext>
            </a:extLst>
          </p:cNvPr>
          <p:cNvSpPr/>
          <p:nvPr/>
        </p:nvSpPr>
        <p:spPr>
          <a:xfrm>
            <a:off x="4221340" y="1651373"/>
            <a:ext cx="354853" cy="354853"/>
          </a:xfrm>
          <a:prstGeom prst="mathPlus">
            <a:avLst>
              <a:gd name="adj1" fmla="val 615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4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58" name="グラデ">
            <a:extLst>
              <a:ext uri="{FF2B5EF4-FFF2-40B4-BE49-F238E27FC236}">
                <a16:creationId xmlns:a16="http://schemas.microsoft.com/office/drawing/2014/main" id="{0A134A7D-3D8B-61BC-024C-50A17F099C07}"/>
              </a:ext>
            </a:extLst>
          </p:cNvPr>
          <p:cNvSpPr/>
          <p:nvPr/>
        </p:nvSpPr>
        <p:spPr>
          <a:xfrm>
            <a:off x="479686" y="1460317"/>
            <a:ext cx="3697624" cy="745171"/>
          </a:xfrm>
          <a:prstGeom prst="roundRect">
            <a:avLst>
              <a:gd name="adj" fmla="val 4379"/>
            </a:avLst>
          </a:prstGeom>
          <a:solidFill>
            <a:schemeClr val="bg1"/>
          </a:solidFill>
          <a:ln w="12700">
            <a:solidFill>
              <a:srgbClr val="F329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4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66" name="ピンク淵">
            <a:extLst>
              <a:ext uri="{FF2B5EF4-FFF2-40B4-BE49-F238E27FC236}">
                <a16:creationId xmlns:a16="http://schemas.microsoft.com/office/drawing/2014/main" id="{C1BFD360-7303-5E78-2D8D-9A7EDB05CEC2}"/>
              </a:ext>
            </a:extLst>
          </p:cNvPr>
          <p:cNvSpPr/>
          <p:nvPr/>
        </p:nvSpPr>
        <p:spPr>
          <a:xfrm>
            <a:off x="296163" y="1409517"/>
            <a:ext cx="2375198" cy="940924"/>
          </a:xfrm>
          <a:prstGeom prst="roundRect">
            <a:avLst>
              <a:gd name="adj" fmla="val 4379"/>
            </a:avLst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4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68" name="テキスト ボックス 267">
            <a:extLst>
              <a:ext uri="{FF2B5EF4-FFF2-40B4-BE49-F238E27FC236}">
                <a16:creationId xmlns:a16="http://schemas.microsoft.com/office/drawing/2014/main" id="{A4B57C0C-9285-8E95-DC68-7616F3091D94}"/>
              </a:ext>
            </a:extLst>
          </p:cNvPr>
          <p:cNvSpPr txBox="1"/>
          <p:nvPr/>
        </p:nvSpPr>
        <p:spPr>
          <a:xfrm>
            <a:off x="669874" y="1614541"/>
            <a:ext cx="1264770" cy="461665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365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500" b="1" i="0" u="none" strike="noStrike" kern="0" cap="none" spc="0" normalizeH="0" baseline="0" noProof="0" dirty="0">
                <a:ln>
                  <a:noFill/>
                </a:ln>
                <a:solidFill>
                  <a:srgbClr val="E73572"/>
                </a:solidFill>
                <a:effectLst>
                  <a:glow rad="114300">
                    <a:prstClr val="white">
                      <a:alpha val="84000"/>
                    </a:prstClr>
                  </a:glow>
                </a:effectLst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chocoZAP</a:t>
            </a:r>
          </a:p>
          <a:p>
            <a:pPr marL="0" marR="0" lvl="0" indent="0" algn="l" defTabSz="9365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500" b="1" i="0" u="none" strike="noStrike" kern="0" cap="none" spc="0" normalizeH="0" baseline="0" noProof="0" dirty="0">
                <a:ln>
                  <a:noFill/>
                </a:ln>
                <a:solidFill>
                  <a:srgbClr val="E73572"/>
                </a:solidFill>
                <a:effectLst>
                  <a:glow rad="114300">
                    <a:prstClr val="white">
                      <a:alpha val="84000"/>
                    </a:prstClr>
                  </a:glow>
                </a:effectLst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4</a:t>
            </a:r>
            <a:r>
              <a:rPr kumimoji="1" lang="ja-JP" altLang="en-US" sz="1500" b="1" i="0" u="none" strike="noStrike" kern="0" cap="none" spc="-150" normalizeH="0" baseline="0" noProof="0" dirty="0">
                <a:ln>
                  <a:noFill/>
                </a:ln>
                <a:solidFill>
                  <a:srgbClr val="E73572"/>
                </a:solidFill>
                <a:effectLst>
                  <a:glow rad="114300">
                    <a:prstClr val="white">
                      <a:alpha val="84000"/>
                    </a:prstClr>
                  </a:glow>
                </a:effectLst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か</a:t>
            </a:r>
            <a:r>
              <a:rPr kumimoji="1" lang="ja-JP" alt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E73572"/>
                </a:solidFill>
                <a:effectLst>
                  <a:glow rad="114300">
                    <a:prstClr val="white">
                      <a:alpha val="84000"/>
                    </a:prstClr>
                  </a:glow>
                </a:effectLst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月使い放題</a:t>
            </a:r>
            <a:endParaRPr kumimoji="1" lang="en-US" altLang="ja-JP" sz="1500" b="1" i="0" u="none" strike="noStrike" kern="0" cap="none" spc="0" normalizeH="0" baseline="0" noProof="0" dirty="0">
              <a:ln>
                <a:noFill/>
              </a:ln>
              <a:solidFill>
                <a:srgbClr val="E73572"/>
              </a:solidFill>
              <a:effectLst>
                <a:glow rad="114300">
                  <a:prstClr val="white">
                    <a:alpha val="84000"/>
                  </a:prstClr>
                </a:glow>
              </a:effectLst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A8095FB-26BA-448E-AD71-ADDAB5692655}"/>
              </a:ext>
            </a:extLst>
          </p:cNvPr>
          <p:cNvSpPr/>
          <p:nvPr/>
        </p:nvSpPr>
        <p:spPr>
          <a:xfrm>
            <a:off x="0" y="8616972"/>
            <a:ext cx="7574969" cy="164579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游ゴシック"/>
              <a:cs typeface="+mn-cs"/>
            </a:endParaRPr>
          </a:p>
        </p:txBody>
      </p:sp>
      <p:sp>
        <p:nvSpPr>
          <p:cNvPr id="196" name="正方形/長方形 195">
            <a:extLst>
              <a:ext uri="{FF2B5EF4-FFF2-40B4-BE49-F238E27FC236}">
                <a16:creationId xmlns:a16="http://schemas.microsoft.com/office/drawing/2014/main" id="{9C33F346-AFCF-4E9C-B832-A019B4A973DA}"/>
              </a:ext>
            </a:extLst>
          </p:cNvPr>
          <p:cNvSpPr/>
          <p:nvPr/>
        </p:nvSpPr>
        <p:spPr>
          <a:xfrm>
            <a:off x="8032" y="8217500"/>
            <a:ext cx="7559675" cy="399471"/>
          </a:xfrm>
          <a:prstGeom prst="rect">
            <a:avLst/>
          </a:prstGeom>
          <a:solidFill>
            <a:srgbClr val="1229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13007" marR="0" lvl="0" indent="0" algn="ctr" defTabSz="936528" rtl="0" eaLnBrk="1" fontAlgn="auto" latinLnBrk="0" hangingPunct="1">
              <a:lnSpc>
                <a:spcPct val="100000"/>
              </a:lnSpc>
              <a:spcBef>
                <a:spcPts val="10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3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2" name="object 180">
            <a:extLst>
              <a:ext uri="{FF2B5EF4-FFF2-40B4-BE49-F238E27FC236}">
                <a16:creationId xmlns:a16="http://schemas.microsoft.com/office/drawing/2014/main" id="{2783C544-1889-45BE-81E5-03A1358B2059}"/>
              </a:ext>
            </a:extLst>
          </p:cNvPr>
          <p:cNvSpPr txBox="1"/>
          <p:nvPr/>
        </p:nvSpPr>
        <p:spPr>
          <a:xfrm>
            <a:off x="1681950" y="8320873"/>
            <a:ext cx="5520487" cy="2154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13007" marR="0" lvl="0" indent="0" algn="l" defTabSz="936528" rtl="0" eaLnBrk="1" fontAlgn="auto" latinLnBrk="0" hangingPunct="1">
              <a:lnSpc>
                <a:spcPct val="100000"/>
              </a:lnSpc>
              <a:spcBef>
                <a:spcPts val="10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" panose="020B0400000000000000" pitchFamily="50" charset="-128"/>
                <a:ea typeface="游ゴシック" panose="020B0400000000000000" pitchFamily="50" charset="-128"/>
              </a:rPr>
              <a:t>トータルビューティー</a:t>
            </a: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健康保険組合まで申込書をご返送ください</a:t>
            </a:r>
          </a:p>
        </p:txBody>
      </p:sp>
      <p:sp>
        <p:nvSpPr>
          <p:cNvPr id="95" name="object 180">
            <a:extLst>
              <a:ext uri="{FF2B5EF4-FFF2-40B4-BE49-F238E27FC236}">
                <a16:creationId xmlns:a16="http://schemas.microsoft.com/office/drawing/2014/main" id="{3B456B3E-8894-466F-91DC-A6EFAD1D2442}"/>
              </a:ext>
            </a:extLst>
          </p:cNvPr>
          <p:cNvSpPr txBox="1"/>
          <p:nvPr/>
        </p:nvSpPr>
        <p:spPr>
          <a:xfrm>
            <a:off x="4606894" y="9010890"/>
            <a:ext cx="2423740" cy="32303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お申込みの方には募集締切後、</a:t>
            </a:r>
            <a:r>
              <a:rPr kumimoji="0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後日</a:t>
            </a:r>
            <a:r>
              <a:rPr kumimoji="0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RIZAP</a:t>
            </a:r>
            <a:r>
              <a:rPr kumimoji="0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から</a:t>
            </a:r>
            <a:endParaRPr kumimoji="0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122939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指定アドレスにメールでご案内をお送りします</a:t>
            </a:r>
            <a:endParaRPr kumimoji="0" lang="en-US" altLang="ja-JP" sz="900" b="1" i="0" u="none" strike="noStrike" kern="1200" cap="none" spc="0" normalizeH="0" baseline="0" noProof="0" dirty="0">
              <a:ln>
                <a:noFill/>
              </a:ln>
              <a:solidFill>
                <a:srgbClr val="122939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4" name="object 180">
            <a:extLst>
              <a:ext uri="{FF2B5EF4-FFF2-40B4-BE49-F238E27FC236}">
                <a16:creationId xmlns:a16="http://schemas.microsoft.com/office/drawing/2014/main" id="{2427DFCD-2AB7-437A-A439-C2EE6E91BCD2}"/>
              </a:ext>
            </a:extLst>
          </p:cNvPr>
          <p:cNvSpPr txBox="1"/>
          <p:nvPr/>
        </p:nvSpPr>
        <p:spPr>
          <a:xfrm>
            <a:off x="4622073" y="9359081"/>
            <a:ext cx="2628925" cy="2744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13007" marR="0" lvl="0" indent="0" algn="l" defTabSz="936528" rtl="0" eaLnBrk="1" fontAlgn="auto" latinLnBrk="0" hangingPunct="1">
              <a:lnSpc>
                <a:spcPct val="100000"/>
              </a:lnSpc>
              <a:spcBef>
                <a:spcPts val="10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E73572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+mn-cs"/>
              </a:rPr>
              <a:t>rizaphoujin-tokuho@rizapgroup.com</a:t>
            </a:r>
            <a:r>
              <a:rPr kumimoji="0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E73572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+mn-cs"/>
              </a:rPr>
              <a:t> </a:t>
            </a:r>
            <a:r>
              <a:rPr kumimoji="0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+mn-cs"/>
              </a:rPr>
              <a:t>から送付</a:t>
            </a:r>
            <a:endParaRPr kumimoji="0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  <a:p>
            <a:pPr marL="13007" marR="0" lvl="0" indent="0" algn="l" defTabSz="936528" rtl="0" eaLnBrk="1" fontAlgn="auto" latinLnBrk="0" hangingPunct="1">
              <a:lnSpc>
                <a:spcPct val="100000"/>
              </a:lnSpc>
              <a:spcBef>
                <a:spcPts val="10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※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上記メールアドレスが受信できるメール設定をお願いします</a:t>
            </a:r>
            <a:endParaRPr kumimoji="0" lang="en-US" altLang="ja-JP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120" name="図 119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C0D42DFB-7DF3-4B60-9FFE-EACF313EAC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" y="8218813"/>
            <a:ext cx="1422843" cy="399015"/>
          </a:xfrm>
          <a:prstGeom prst="rect">
            <a:avLst/>
          </a:prstGeom>
        </p:spPr>
      </p:pic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492A2D98-1A67-46A5-B3E7-F64773B4DD01}"/>
              </a:ext>
            </a:extLst>
          </p:cNvPr>
          <p:cNvSpPr txBox="1"/>
          <p:nvPr/>
        </p:nvSpPr>
        <p:spPr>
          <a:xfrm>
            <a:off x="5161642" y="9716352"/>
            <a:ext cx="140841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游ゴシック"/>
                <a:cs typeface="+mn-cs"/>
              </a:rPr>
              <a:t>https://x.gd/pRwMg</a:t>
            </a:r>
            <a:endParaRPr kumimoji="0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游ゴシック"/>
              <a:cs typeface="+mn-cs"/>
            </a:endParaRPr>
          </a:p>
        </p:txBody>
      </p:sp>
      <p:sp>
        <p:nvSpPr>
          <p:cNvPr id="118" name="四角形: 角を丸くする 117">
            <a:extLst>
              <a:ext uri="{FF2B5EF4-FFF2-40B4-BE49-F238E27FC236}">
                <a16:creationId xmlns:a16="http://schemas.microsoft.com/office/drawing/2014/main" id="{7394BED2-C0A0-4FBA-AAC1-E475F9E08374}"/>
              </a:ext>
            </a:extLst>
          </p:cNvPr>
          <p:cNvSpPr/>
          <p:nvPr/>
        </p:nvSpPr>
        <p:spPr>
          <a:xfrm>
            <a:off x="4207516" y="9741091"/>
            <a:ext cx="823135" cy="249813"/>
          </a:xfrm>
          <a:prstGeom prst="roundRect">
            <a:avLst>
              <a:gd name="adj" fmla="val 25917"/>
            </a:avLst>
          </a:prstGeom>
          <a:solidFill>
            <a:srgbClr val="1229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" rIns="0" bIns="0" rtlCol="0" anchor="ctr"/>
          <a:lstStyle/>
          <a:p>
            <a:pPr marL="13007" marR="0" lvl="0" indent="0" algn="ctr" defTabSz="936528" rtl="0" eaLnBrk="1" fontAlgn="auto" latinLnBrk="0" hangingPunct="1">
              <a:lnSpc>
                <a:spcPct val="100000"/>
              </a:lnSpc>
              <a:spcBef>
                <a:spcPts val="10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700" b="1" i="0" u="none" strike="noStrike" kern="0" cap="none" spc="72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申込後の手順</a:t>
            </a:r>
          </a:p>
        </p:txBody>
      </p: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7AF115E8-1EF4-42AB-8B17-384B522ADE99}"/>
              </a:ext>
            </a:extLst>
          </p:cNvPr>
          <p:cNvGrpSpPr/>
          <p:nvPr/>
        </p:nvGrpSpPr>
        <p:grpSpPr>
          <a:xfrm>
            <a:off x="4222237" y="8985311"/>
            <a:ext cx="324000" cy="324000"/>
            <a:chOff x="3639692" y="10050688"/>
            <a:chExt cx="324000" cy="324000"/>
          </a:xfrm>
        </p:grpSpPr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D7111F7C-B6E0-4D3F-AFFC-900F131223D2}"/>
                </a:ext>
              </a:extLst>
            </p:cNvPr>
            <p:cNvSpPr/>
            <p:nvPr/>
          </p:nvSpPr>
          <p:spPr>
            <a:xfrm>
              <a:off x="3639692" y="10050688"/>
              <a:ext cx="324000" cy="324000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+mn-cs"/>
              </a:endParaRPr>
            </a:p>
          </p:txBody>
        </p:sp>
        <p:pic>
          <p:nvPicPr>
            <p:cNvPr id="124" name="グラフィックス 123">
              <a:extLst>
                <a:ext uri="{FF2B5EF4-FFF2-40B4-BE49-F238E27FC236}">
                  <a16:creationId xmlns:a16="http://schemas.microsoft.com/office/drawing/2014/main" id="{7186BE9A-B6CF-4474-A95B-71DE433367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719125" y="10130121"/>
              <a:ext cx="165134" cy="165134"/>
            </a:xfrm>
            <a:prstGeom prst="rect">
              <a:avLst/>
            </a:prstGeom>
          </p:spPr>
        </p:pic>
      </p:grpSp>
      <p:pic>
        <p:nvPicPr>
          <p:cNvPr id="11" name="図 10" descr="QR コード&#10;&#10;自動的に生成された説明">
            <a:extLst>
              <a:ext uri="{FF2B5EF4-FFF2-40B4-BE49-F238E27FC236}">
                <a16:creationId xmlns:a16="http://schemas.microsoft.com/office/drawing/2014/main" id="{CCD6B112-0F77-487A-AA34-03E1DD260A1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003" y="9717625"/>
            <a:ext cx="446435" cy="446435"/>
          </a:xfrm>
          <a:prstGeom prst="rect">
            <a:avLst/>
          </a:prstGeom>
        </p:spPr>
      </p:pic>
      <p:pic>
        <p:nvPicPr>
          <p:cNvPr id="5" name="図 4" descr="図形, ロゴ&#10;&#10;自動的に生成された説明">
            <a:extLst>
              <a:ext uri="{FF2B5EF4-FFF2-40B4-BE49-F238E27FC236}">
                <a16:creationId xmlns:a16="http://schemas.microsoft.com/office/drawing/2014/main" id="{863C68D9-9CF4-F47F-534F-BECB70CEB6B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8" r="4837"/>
          <a:stretch/>
        </p:blipFill>
        <p:spPr>
          <a:xfrm>
            <a:off x="1992905" y="1546900"/>
            <a:ext cx="779205" cy="590950"/>
          </a:xfrm>
          <a:prstGeom prst="rect">
            <a:avLst/>
          </a:prstGeom>
        </p:spPr>
      </p:pic>
      <p:pic>
        <p:nvPicPr>
          <p:cNvPr id="260" name="図 259">
            <a:extLst>
              <a:ext uri="{FF2B5EF4-FFF2-40B4-BE49-F238E27FC236}">
                <a16:creationId xmlns:a16="http://schemas.microsoft.com/office/drawing/2014/main" id="{A4BBAB11-A3FD-D91E-206F-F4C8C1C239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8950" y="81606"/>
            <a:ext cx="1272795" cy="82105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1BE1A2-6AC0-11FF-87E3-D1CE5E4B7386}"/>
              </a:ext>
            </a:extLst>
          </p:cNvPr>
          <p:cNvSpPr txBox="1"/>
          <p:nvPr/>
        </p:nvSpPr>
        <p:spPr>
          <a:xfrm>
            <a:off x="577384" y="2260574"/>
            <a:ext cx="6110025" cy="40254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92075" marR="0" lvl="0" indent="-92075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chocoZAP</a:t>
            </a: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の無料利用期間は「初回面接実施日 から 初回面接実施月を含む４か月後の月末日まで」</a:t>
            </a:r>
            <a:endParaRPr kumimoji="0" lang="en-US" altLang="ja-JP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/>
              <a:ea typeface="游ゴシック"/>
              <a:cs typeface="+mn-cs"/>
            </a:endParaRPr>
          </a:p>
          <a:p>
            <a:pPr marL="92075" marR="0" lvl="0" indent="-92075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chocoZAP</a:t>
            </a: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既存会員の無料利用期間は、月額会員は「初回面接実施日の翌月 から ４か月後の月末日まで」年額会員は「年額プラン終了月の翌月から</a:t>
            </a:r>
            <a:r>
              <a: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4</a:t>
            </a: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ヵ月後の月末日まで」</a:t>
            </a:r>
            <a:endParaRPr kumimoji="0" lang="en-US" altLang="ja-JP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/>
              <a:ea typeface="游ゴシック"/>
              <a:cs typeface="+mn-cs"/>
            </a:endParaRPr>
          </a:p>
          <a:p>
            <a:pPr marL="92075" marR="0" lvl="0" indent="-92075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以前</a:t>
            </a:r>
            <a:r>
              <a: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RIZAP</a:t>
            </a: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特保参加で体組成計・ヘルスウォッチを提供された方は今回は提供なし</a:t>
            </a:r>
            <a:r>
              <a: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(chocoZAP4</a:t>
            </a: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か月間使い放題は特典となります）</a:t>
            </a:r>
            <a:endParaRPr kumimoji="0" lang="en-US" altLang="ja-JP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/>
              <a:ea typeface="游ゴシック"/>
              <a:cs typeface="+mn-cs"/>
            </a:endParaRPr>
          </a:p>
          <a:p>
            <a:pPr marL="92075" marR="0" lvl="0" indent="-92075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rPr>
              <a:t>対象者の都合により初回面接実施日及び終了月が変更の場合、無料利用期間の延長は出来かねます</a:t>
            </a:r>
            <a:endParaRPr kumimoji="1" lang="ja-JP" altLang="en-US" sz="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/>
              <a:ea typeface="游ゴシック"/>
              <a:cs typeface="+mn-cs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109E0C8-0BB2-F04C-3394-0EA87589064A}"/>
              </a:ext>
            </a:extLst>
          </p:cNvPr>
          <p:cNvSpPr/>
          <p:nvPr/>
        </p:nvSpPr>
        <p:spPr>
          <a:xfrm>
            <a:off x="452516" y="1270222"/>
            <a:ext cx="3777725" cy="116545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4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3D600CB8-D932-7B9F-A760-0B691B5A7BEF}"/>
              </a:ext>
            </a:extLst>
          </p:cNvPr>
          <p:cNvGrpSpPr/>
          <p:nvPr/>
        </p:nvGrpSpPr>
        <p:grpSpPr>
          <a:xfrm>
            <a:off x="548512" y="732418"/>
            <a:ext cx="3757929" cy="769441"/>
            <a:chOff x="238457" y="587846"/>
            <a:chExt cx="3757929" cy="769441"/>
          </a:xfrm>
        </p:grpSpPr>
        <p:sp>
          <p:nvSpPr>
            <p:cNvPr id="270" name="テキスト ボックス 269">
              <a:extLst>
                <a:ext uri="{FF2B5EF4-FFF2-40B4-BE49-F238E27FC236}">
                  <a16:creationId xmlns:a16="http://schemas.microsoft.com/office/drawing/2014/main" id="{808DAF68-03A3-C50D-4E10-1037A6490F23}"/>
                </a:ext>
              </a:extLst>
            </p:cNvPr>
            <p:cNvSpPr txBox="1"/>
            <p:nvPr/>
          </p:nvSpPr>
          <p:spPr>
            <a:xfrm>
              <a:off x="565960" y="784388"/>
              <a:ext cx="3430426" cy="52322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365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300" b="1" i="0" u="none" strike="noStrike" kern="0" cap="none" spc="0" normalizeH="0" baseline="0" noProof="0" dirty="0">
                  <a:ln w="50800">
                    <a:solidFill>
                      <a:prstClr val="white"/>
                    </a:solidFill>
                  </a:ln>
                  <a:solidFill>
                    <a:srgbClr val="F32984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万円相当</a:t>
              </a:r>
              <a:r>
                <a:rPr kumimoji="1" lang="ja-JP" altLang="en-US" sz="1639" b="1" i="0" u="none" strike="noStrike" kern="0" cap="none" spc="0" normalizeH="0" baseline="0" noProof="0" dirty="0">
                  <a:ln w="50800">
                    <a:solidFill>
                      <a:prstClr val="white"/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の</a:t>
              </a:r>
              <a:r>
                <a:rPr kumimoji="1" lang="ja-JP" altLang="en-US" sz="3300" b="1" i="0" u="none" strike="noStrike" kern="0" cap="none" spc="0" normalizeH="0" baseline="0" noProof="0" dirty="0">
                  <a:ln w="50800">
                    <a:solidFill>
                      <a:prstClr val="white"/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特</a:t>
              </a:r>
              <a:r>
                <a:rPr kumimoji="1" lang="ja-JP" altLang="en-US" sz="3300" b="1" i="0" u="none" strike="noStrike" kern="0" cap="none" spc="100" normalizeH="0" baseline="0" noProof="0" dirty="0">
                  <a:ln w="50800">
                    <a:solidFill>
                      <a:prstClr val="white"/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典</a:t>
              </a:r>
              <a:r>
                <a:rPr kumimoji="1" lang="ja-JP" altLang="en-US" sz="1639" b="1" i="0" u="none" strike="noStrike" kern="0" cap="none" spc="0" normalizeH="0" baseline="0" noProof="0" dirty="0">
                  <a:ln w="50800">
                    <a:solidFill>
                      <a:prstClr val="white"/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付</a:t>
              </a:r>
              <a:r>
                <a:rPr kumimoji="1" lang="ja-JP" altLang="en-US" sz="1639" b="1" i="0" u="none" strike="noStrike" kern="0" cap="none" spc="-300" normalizeH="0" baseline="0" noProof="0" dirty="0">
                  <a:ln w="50800">
                    <a:solidFill>
                      <a:prstClr val="white"/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き</a:t>
              </a:r>
              <a:r>
                <a:rPr kumimoji="1" lang="ja-JP" altLang="en-US" sz="1639" b="1" i="0" u="none" strike="noStrike" kern="0" cap="none" spc="0" normalizeH="0" baseline="0" noProof="0" dirty="0">
                  <a:ln w="50800">
                    <a:solidFill>
                      <a:prstClr val="white"/>
                    </a:solidFill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！</a:t>
              </a:r>
              <a:endParaRPr kumimoji="1" lang="en-US" altLang="ja-JP" sz="1639" b="1" i="0" u="none" strike="noStrike" kern="0" cap="none" spc="0" normalizeH="0" baseline="0" noProof="0" dirty="0">
                <a:ln w="50800">
                  <a:solidFill>
                    <a:prstClr val="white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1" name="テキスト ボックス 270">
              <a:extLst>
                <a:ext uri="{FF2B5EF4-FFF2-40B4-BE49-F238E27FC236}">
                  <a16:creationId xmlns:a16="http://schemas.microsoft.com/office/drawing/2014/main" id="{14509A7E-8711-5DD8-20DC-6912290EE35A}"/>
                </a:ext>
              </a:extLst>
            </p:cNvPr>
            <p:cNvSpPr txBox="1"/>
            <p:nvPr/>
          </p:nvSpPr>
          <p:spPr>
            <a:xfrm>
              <a:off x="565960" y="784388"/>
              <a:ext cx="3430426" cy="52322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365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300" b="1" i="0" u="none" strike="noStrike" kern="0" cap="none" spc="0" normalizeH="0" baseline="0" noProof="0" dirty="0">
                  <a:ln w="6350">
                    <a:noFill/>
                  </a:ln>
                  <a:solidFill>
                    <a:srgbClr val="F32984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万円相当</a:t>
              </a:r>
              <a:r>
                <a:rPr kumimoji="1" lang="ja-JP" altLang="en-US" sz="1639" b="1" i="0" u="none" strike="noStrike" kern="0" cap="none" spc="0" normalizeH="0" baseline="0" noProof="0" dirty="0">
                  <a:ln w="635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の</a:t>
              </a:r>
              <a:r>
                <a:rPr kumimoji="1" lang="ja-JP" altLang="en-US" sz="3300" b="1" i="0" u="none" strike="noStrike" kern="0" cap="none" spc="0" normalizeH="0" baseline="0" noProof="0" dirty="0">
                  <a:ln w="635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特</a:t>
              </a:r>
              <a:r>
                <a:rPr kumimoji="1" lang="ja-JP" altLang="en-US" sz="3300" b="1" i="0" u="none" strike="noStrike" kern="0" cap="none" spc="100" normalizeH="0" baseline="0" noProof="0" dirty="0">
                  <a:ln w="635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典</a:t>
              </a:r>
              <a:r>
                <a:rPr kumimoji="1" lang="ja-JP" altLang="en-US" sz="1639" b="1" i="0" u="none" strike="noStrike" kern="0" cap="none" spc="0" normalizeH="0" baseline="0" noProof="0" dirty="0">
                  <a:ln w="635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付</a:t>
              </a:r>
              <a:r>
                <a:rPr kumimoji="1" lang="ja-JP" altLang="en-US" sz="1639" b="1" i="0" u="none" strike="noStrike" kern="0" cap="none" spc="-300" normalizeH="0" baseline="0" noProof="0" dirty="0">
                  <a:ln w="635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き</a:t>
              </a:r>
              <a:r>
                <a:rPr kumimoji="1" lang="ja-JP" altLang="en-US" sz="1639" b="1" i="0" u="none" strike="noStrike" kern="0" cap="none" spc="0" normalizeH="0" baseline="0" noProof="0" dirty="0">
                  <a:ln w="6350"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！</a:t>
              </a:r>
              <a:endParaRPr kumimoji="1" lang="en-US" altLang="ja-JP" sz="1639" b="1" i="0" u="none" strike="noStrike" kern="0" cap="none" spc="0" normalizeH="0" baseline="0" noProof="0" dirty="0">
                <a:ln w="6350"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59594B1A-7A3E-1B4A-F08E-245C96C19EE5}"/>
                </a:ext>
              </a:extLst>
            </p:cNvPr>
            <p:cNvGrpSpPr/>
            <p:nvPr/>
          </p:nvGrpSpPr>
          <p:grpSpPr>
            <a:xfrm>
              <a:off x="238457" y="587846"/>
              <a:ext cx="355867" cy="769441"/>
              <a:chOff x="242618" y="5034416"/>
              <a:chExt cx="355867" cy="769441"/>
            </a:xfrm>
          </p:grpSpPr>
          <p:sp>
            <p:nvSpPr>
              <p:cNvPr id="273" name="テキスト ボックス 272">
                <a:extLst>
                  <a:ext uri="{FF2B5EF4-FFF2-40B4-BE49-F238E27FC236}">
                    <a16:creationId xmlns:a16="http://schemas.microsoft.com/office/drawing/2014/main" id="{A0FCA017-85AE-59CA-9079-67FD2411EEF2}"/>
                  </a:ext>
                </a:extLst>
              </p:cNvPr>
              <p:cNvSpPr txBox="1"/>
              <p:nvPr/>
            </p:nvSpPr>
            <p:spPr>
              <a:xfrm>
                <a:off x="242618" y="5034416"/>
                <a:ext cx="355867" cy="769441"/>
              </a:xfrm>
              <a:prstGeom prst="rect">
                <a:avLst/>
              </a:prstGeom>
              <a:noFill/>
              <a:effectLst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3652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5000" b="1" i="0" u="none" strike="noStrike" kern="0" cap="none" spc="0" normalizeH="0" baseline="0" noProof="0" dirty="0">
                    <a:ln w="50800">
                      <a:solidFill>
                        <a:prstClr val="white"/>
                      </a:solidFill>
                    </a:ln>
                    <a:solidFill>
                      <a:srgbClr val="F32984"/>
                    </a:solidFill>
                    <a:effectLst/>
                    <a:uLnTx/>
                    <a:uFillTx/>
                    <a:latin typeface="Arial"/>
                    <a:ea typeface="源ノ角ゴシック JP Heavy" panose="020B0A00000000000000" pitchFamily="34" charset="-128"/>
                    <a:cs typeface="+mn-cs"/>
                  </a:rPr>
                  <a:t>1</a:t>
                </a:r>
                <a:endParaRPr kumimoji="1" lang="en-US" altLang="ja-JP" sz="5000" b="1" i="0" u="none" strike="noStrike" kern="0" cap="none" spc="0" normalizeH="0" baseline="0" noProof="0" dirty="0">
                  <a:ln w="50800">
                    <a:solidFill>
                      <a:prstClr val="white"/>
                    </a:solidFill>
                  </a:ln>
                  <a:solidFill>
                    <a:srgbClr val="F32984"/>
                  </a:solidFill>
                  <a:effectLst/>
                  <a:uLnTx/>
                  <a:uFillTx/>
                  <a:latin typeface="Arial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4" name="テキスト ボックス 273">
                <a:extLst>
                  <a:ext uri="{FF2B5EF4-FFF2-40B4-BE49-F238E27FC236}">
                    <a16:creationId xmlns:a16="http://schemas.microsoft.com/office/drawing/2014/main" id="{101CF1A0-A733-ACE7-20FD-586B3BFB3F01}"/>
                  </a:ext>
                </a:extLst>
              </p:cNvPr>
              <p:cNvSpPr txBox="1"/>
              <p:nvPr/>
            </p:nvSpPr>
            <p:spPr>
              <a:xfrm>
                <a:off x="242618" y="5034416"/>
                <a:ext cx="355867" cy="769441"/>
              </a:xfrm>
              <a:prstGeom prst="rect">
                <a:avLst/>
              </a:prstGeom>
              <a:noFill/>
              <a:effectLst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3652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5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32984"/>
                    </a:solidFill>
                    <a:effectLst/>
                    <a:uLnTx/>
                    <a:uFillTx/>
                    <a:latin typeface="Arial"/>
                    <a:ea typeface="源ノ角ゴシック JP Heavy" panose="020B0A00000000000000" pitchFamily="34" charset="-128"/>
                    <a:cs typeface="+mn-cs"/>
                  </a:rPr>
                  <a:t>1</a:t>
                </a:r>
                <a:endParaRPr kumimoji="1" lang="en-US" altLang="ja-JP" sz="5000" b="1" i="0" u="none" strike="noStrike" kern="0" cap="none" spc="0" normalizeH="0" baseline="0" noProof="0" dirty="0">
                  <a:ln>
                    <a:noFill/>
                  </a:ln>
                  <a:solidFill>
                    <a:srgbClr val="F32984"/>
                  </a:solidFill>
                  <a:effectLst/>
                  <a:uLnTx/>
                  <a:uFillTx/>
                  <a:latin typeface="Arial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A822C43B-5A4B-EAB0-E902-22D3007E3A1D}"/>
              </a:ext>
            </a:extLst>
          </p:cNvPr>
          <p:cNvSpPr/>
          <p:nvPr/>
        </p:nvSpPr>
        <p:spPr>
          <a:xfrm>
            <a:off x="146651" y="8690292"/>
            <a:ext cx="748800" cy="215444"/>
          </a:xfrm>
          <a:prstGeom prst="roundRect">
            <a:avLst>
              <a:gd name="adj" fmla="val 50000"/>
            </a:avLst>
          </a:prstGeom>
          <a:solidFill>
            <a:srgbClr val="1229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" rIns="0" bIns="0" rtlCol="0" anchor="ctr"/>
          <a:lstStyle/>
          <a:p>
            <a:pPr marL="13007" marR="0" lvl="0" indent="0" algn="ctr" defTabSz="936528" rtl="0" eaLnBrk="1" fontAlgn="auto" latinLnBrk="0" hangingPunct="1">
              <a:lnSpc>
                <a:spcPct val="100000"/>
              </a:lnSpc>
              <a:spcBef>
                <a:spcPts val="10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参加条件</a:t>
            </a:r>
            <a:endParaRPr kumimoji="0" lang="ja-JP" altLang="en-US" sz="900" b="1" i="0" u="none" strike="noStrike" kern="0" cap="none" spc="72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51738184-EAA4-6031-55E0-A4D69FE3904B}"/>
              </a:ext>
            </a:extLst>
          </p:cNvPr>
          <p:cNvGrpSpPr/>
          <p:nvPr/>
        </p:nvGrpSpPr>
        <p:grpSpPr>
          <a:xfrm>
            <a:off x="3304498" y="9486236"/>
            <a:ext cx="399470" cy="269368"/>
            <a:chOff x="6034859" y="9095427"/>
            <a:chExt cx="457944" cy="268886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3D2A8FB-9230-DA08-23B7-1C7B2C6B80B7}"/>
                </a:ext>
              </a:extLst>
            </p:cNvPr>
            <p:cNvGrpSpPr/>
            <p:nvPr/>
          </p:nvGrpSpPr>
          <p:grpSpPr>
            <a:xfrm>
              <a:off x="6034859" y="9145695"/>
              <a:ext cx="413975" cy="218618"/>
              <a:chOff x="4698989" y="8896969"/>
              <a:chExt cx="513728" cy="271297"/>
            </a:xfrm>
          </p:grpSpPr>
          <p:pic>
            <p:nvPicPr>
              <p:cNvPr id="232" name="グラフィックス 231">
                <a:extLst>
                  <a:ext uri="{FF2B5EF4-FFF2-40B4-BE49-F238E27FC236}">
                    <a16:creationId xmlns:a16="http://schemas.microsoft.com/office/drawing/2014/main" id="{00A46FF5-6B74-3FB1-A49D-2642953B1A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4941420" y="8896969"/>
                <a:ext cx="271297" cy="271297"/>
              </a:xfrm>
              <a:prstGeom prst="rect">
                <a:avLst/>
              </a:prstGeom>
            </p:spPr>
          </p:pic>
          <p:pic>
            <p:nvPicPr>
              <p:cNvPr id="237" name="グラフィックス 236">
                <a:extLst>
                  <a:ext uri="{FF2B5EF4-FFF2-40B4-BE49-F238E27FC236}">
                    <a16:creationId xmlns:a16="http://schemas.microsoft.com/office/drawing/2014/main" id="{8B7BC6D6-9612-0B7A-843A-1DA7BEDE36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4698989" y="8896969"/>
                <a:ext cx="271297" cy="271297"/>
              </a:xfrm>
              <a:prstGeom prst="rect">
                <a:avLst/>
              </a:prstGeom>
            </p:spPr>
          </p:pic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469293C6-361F-BE72-19D5-CC7FBDA34E56}"/>
                </a:ext>
              </a:extLst>
            </p:cNvPr>
            <p:cNvGrpSpPr/>
            <p:nvPr/>
          </p:nvGrpSpPr>
          <p:grpSpPr>
            <a:xfrm rot="1038878" flipH="1">
              <a:off x="6400410" y="9095427"/>
              <a:ext cx="92393" cy="45719"/>
              <a:chOff x="298806" y="7096346"/>
              <a:chExt cx="193642" cy="95820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18D5567-6F37-75EE-396E-F83947FD088D}"/>
                  </a:ext>
                </a:extLst>
              </p:cNvPr>
              <p:cNvSpPr/>
              <p:nvPr/>
            </p:nvSpPr>
            <p:spPr>
              <a:xfrm>
                <a:off x="386245" y="7105204"/>
                <a:ext cx="13716" cy="38100"/>
              </a:xfrm>
              <a:custGeom>
                <a:avLst/>
                <a:gdLst>
                  <a:gd name="connsiteX0" fmla="*/ 0 w 13716"/>
                  <a:gd name="connsiteY0" fmla="*/ 0 h 38100"/>
                  <a:gd name="connsiteX1" fmla="*/ 13716 w 13716"/>
                  <a:gd name="connsiteY1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716" h="38100">
                    <a:moveTo>
                      <a:pt x="0" y="0"/>
                    </a:moveTo>
                    <a:lnTo>
                      <a:pt x="13716" y="38100"/>
                    </a:lnTo>
                  </a:path>
                </a:pathLst>
              </a:custGeom>
              <a:ln w="12700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26C1FEF3-6335-9031-3336-DBDBB1AAFC78}"/>
                  </a:ext>
                </a:extLst>
              </p:cNvPr>
              <p:cNvSpPr/>
              <p:nvPr/>
            </p:nvSpPr>
            <p:spPr>
              <a:xfrm>
                <a:off x="298806" y="7165973"/>
                <a:ext cx="30861" cy="26193"/>
              </a:xfrm>
              <a:custGeom>
                <a:avLst/>
                <a:gdLst>
                  <a:gd name="connsiteX0" fmla="*/ 0 w 30861"/>
                  <a:gd name="connsiteY0" fmla="*/ 0 h 26193"/>
                  <a:gd name="connsiteX1" fmla="*/ 30861 w 30861"/>
                  <a:gd name="connsiteY1" fmla="*/ 26194 h 26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861" h="26193">
                    <a:moveTo>
                      <a:pt x="0" y="0"/>
                    </a:moveTo>
                    <a:lnTo>
                      <a:pt x="30861" y="26194"/>
                    </a:lnTo>
                  </a:path>
                </a:pathLst>
              </a:custGeom>
              <a:ln w="12700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4A1AF926-E343-18BD-2AE3-0C68B0BE4F55}"/>
                  </a:ext>
                </a:extLst>
              </p:cNvPr>
              <p:cNvSpPr/>
              <p:nvPr/>
            </p:nvSpPr>
            <p:spPr>
              <a:xfrm>
                <a:off x="485305" y="7096346"/>
                <a:ext cx="7143" cy="39814"/>
              </a:xfrm>
              <a:custGeom>
                <a:avLst/>
                <a:gdLst>
                  <a:gd name="connsiteX0" fmla="*/ 7144 w 7143"/>
                  <a:gd name="connsiteY0" fmla="*/ 0 h 39814"/>
                  <a:gd name="connsiteX1" fmla="*/ 0 w 7143"/>
                  <a:gd name="connsiteY1" fmla="*/ 39815 h 39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43" h="39814">
                    <a:moveTo>
                      <a:pt x="7144" y="0"/>
                    </a:moveTo>
                    <a:lnTo>
                      <a:pt x="0" y="39815"/>
                    </a:lnTo>
                  </a:path>
                </a:pathLst>
              </a:custGeom>
              <a:ln w="12700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pic>
        <p:nvPicPr>
          <p:cNvPr id="2" name="図 1">
            <a:extLst>
              <a:ext uri="{FF2B5EF4-FFF2-40B4-BE49-F238E27FC236}">
                <a16:creationId xmlns:a16="http://schemas.microsoft.com/office/drawing/2014/main" id="{ABA9CBF1-EBC5-FA11-468E-165D7583B547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2664" t="5997" b="5351"/>
          <a:stretch/>
        </p:blipFill>
        <p:spPr>
          <a:xfrm>
            <a:off x="2818251" y="1501103"/>
            <a:ext cx="1206048" cy="689489"/>
          </a:xfrm>
          <a:prstGeom prst="rect">
            <a:avLst/>
          </a:prstGeom>
        </p:spPr>
      </p:pic>
      <p:sp>
        <p:nvSpPr>
          <p:cNvPr id="245" name="テキスト ボックス 244">
            <a:extLst>
              <a:ext uri="{FF2B5EF4-FFF2-40B4-BE49-F238E27FC236}">
                <a16:creationId xmlns:a16="http://schemas.microsoft.com/office/drawing/2014/main" id="{BF98BFA0-24CD-DA23-3866-95B249285AD3}"/>
              </a:ext>
            </a:extLst>
          </p:cNvPr>
          <p:cNvSpPr txBox="1"/>
          <p:nvPr/>
        </p:nvSpPr>
        <p:spPr>
          <a:xfrm>
            <a:off x="4001133" y="2077742"/>
            <a:ext cx="248786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游ゴシック"/>
                <a:cs typeface="+mn-cs"/>
              </a:rPr>
              <a:t>※</a:t>
            </a:r>
            <a:endParaRPr kumimoji="1" lang="ja-JP" altLang="en-US" sz="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游ゴシック"/>
              <a:cs typeface="+mn-cs"/>
            </a:endParaRPr>
          </a:p>
        </p:txBody>
      </p:sp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986DA485-D976-D77C-D46E-4DF8643A97D6}"/>
              </a:ext>
            </a:extLst>
          </p:cNvPr>
          <p:cNvSpPr txBox="1"/>
          <p:nvPr/>
        </p:nvSpPr>
        <p:spPr>
          <a:xfrm>
            <a:off x="482856" y="2628505"/>
            <a:ext cx="63398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※  </a:t>
            </a: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セルフ脱毛、ゴルフ設備、セルフホワイトニング、セルフネイル、ドリンクサービス、ワークスペース、デスクバイク、マッサージチェアは設置がない店舗がございます。</a:t>
            </a:r>
            <a:endParaRPr kumimoji="0" lang="en-US" altLang="ja-JP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   　</a:t>
            </a:r>
            <a:r>
              <a: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web</a:t>
            </a: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サイトの店舗ページでご確認ください</a:t>
            </a:r>
            <a:r>
              <a: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(https://chocozap.jp/studios/search/area)</a:t>
            </a:r>
            <a:endParaRPr kumimoji="0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2" name="object 180">
            <a:extLst>
              <a:ext uri="{FF2B5EF4-FFF2-40B4-BE49-F238E27FC236}">
                <a16:creationId xmlns:a16="http://schemas.microsoft.com/office/drawing/2014/main" id="{ABA15E31-1060-8318-9988-5C5A790E2E7A}"/>
              </a:ext>
            </a:extLst>
          </p:cNvPr>
          <p:cNvSpPr txBox="1"/>
          <p:nvPr/>
        </p:nvSpPr>
        <p:spPr>
          <a:xfrm>
            <a:off x="4629481" y="7955394"/>
            <a:ext cx="2643352" cy="1141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サービス提供：　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RIZAP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株式会社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  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生活習慣改善プログラム事務局</a:t>
            </a:r>
            <a:endParaRPr kumimoji="0" lang="zh-TW" altLang="en-US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B755FF8F-F30D-456C-7C3D-3B80A23F7CBC}"/>
              </a:ext>
            </a:extLst>
          </p:cNvPr>
          <p:cNvGrpSpPr/>
          <p:nvPr/>
        </p:nvGrpSpPr>
        <p:grpSpPr>
          <a:xfrm>
            <a:off x="287338" y="4670422"/>
            <a:ext cx="6985000" cy="1725874"/>
            <a:chOff x="287338" y="6186665"/>
            <a:chExt cx="6985000" cy="1725874"/>
          </a:xfrm>
        </p:grpSpPr>
        <p:sp>
          <p:nvSpPr>
            <p:cNvPr id="294" name="四角形: 角を丸くする 293">
              <a:extLst>
                <a:ext uri="{FF2B5EF4-FFF2-40B4-BE49-F238E27FC236}">
                  <a16:creationId xmlns:a16="http://schemas.microsoft.com/office/drawing/2014/main" id="{447F0A9D-09C0-73CF-7187-810146234C3A}"/>
                </a:ext>
              </a:extLst>
            </p:cNvPr>
            <p:cNvSpPr/>
            <p:nvPr/>
          </p:nvSpPr>
          <p:spPr>
            <a:xfrm>
              <a:off x="287338" y="6252713"/>
              <a:ext cx="6985000" cy="1659826"/>
            </a:xfrm>
            <a:prstGeom prst="roundRect">
              <a:avLst>
                <a:gd name="adj" fmla="val 2998"/>
              </a:avLst>
            </a:pr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schemeClr val="accent4">
                  <a:lumMod val="75000"/>
                  <a:alpha val="2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5" name="正方形/長方形 294">
              <a:extLst>
                <a:ext uri="{FF2B5EF4-FFF2-40B4-BE49-F238E27FC236}">
                  <a16:creationId xmlns:a16="http://schemas.microsoft.com/office/drawing/2014/main" id="{622D55EE-F845-4246-9C89-14CC07FC61C6}"/>
                </a:ext>
              </a:extLst>
            </p:cNvPr>
            <p:cNvSpPr/>
            <p:nvPr/>
          </p:nvSpPr>
          <p:spPr>
            <a:xfrm>
              <a:off x="1206695" y="6358153"/>
              <a:ext cx="2981585" cy="5539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73572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chocoZAP</a:t>
              </a:r>
              <a:r>
                <a:rPr kumimoji="0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73572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サービス使い放題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73572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ラクラク進捗管理</a:t>
              </a:r>
            </a:p>
          </p:txBody>
        </p:sp>
        <p:sp>
          <p:nvSpPr>
            <p:cNvPr id="296" name="正方形/長方形 295">
              <a:extLst>
                <a:ext uri="{FF2B5EF4-FFF2-40B4-BE49-F238E27FC236}">
                  <a16:creationId xmlns:a16="http://schemas.microsoft.com/office/drawing/2014/main" id="{3D57B731-44BB-ACF8-CF3E-5F7E4D123C30}"/>
                </a:ext>
              </a:extLst>
            </p:cNvPr>
            <p:cNvSpPr/>
            <p:nvPr/>
          </p:nvSpPr>
          <p:spPr>
            <a:xfrm>
              <a:off x="1225310" y="6449840"/>
              <a:ext cx="2952000" cy="149837"/>
            </a:xfrm>
            <a:prstGeom prst="rect">
              <a:avLst/>
            </a:prstGeom>
            <a:solidFill>
              <a:srgbClr val="E73572">
                <a:alpha val="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7" name="正方形/長方形 296">
              <a:extLst>
                <a:ext uri="{FF2B5EF4-FFF2-40B4-BE49-F238E27FC236}">
                  <a16:creationId xmlns:a16="http://schemas.microsoft.com/office/drawing/2014/main" id="{7A9C23AD-F3BE-47FF-3FFC-272620C07034}"/>
                </a:ext>
              </a:extLst>
            </p:cNvPr>
            <p:cNvSpPr/>
            <p:nvPr/>
          </p:nvSpPr>
          <p:spPr>
            <a:xfrm>
              <a:off x="1225310" y="6751073"/>
              <a:ext cx="1836000" cy="133200"/>
            </a:xfrm>
            <a:prstGeom prst="rect">
              <a:avLst/>
            </a:prstGeom>
            <a:solidFill>
              <a:srgbClr val="E73572">
                <a:alpha val="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19A34AEA-CEAC-D36C-8224-044EF0A5446A}"/>
                </a:ext>
              </a:extLst>
            </p:cNvPr>
            <p:cNvGrpSpPr/>
            <p:nvPr/>
          </p:nvGrpSpPr>
          <p:grpSpPr>
            <a:xfrm>
              <a:off x="422370" y="6186665"/>
              <a:ext cx="675019" cy="584028"/>
              <a:chOff x="422370" y="734357"/>
              <a:chExt cx="762241" cy="584028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17016F42-3E8A-7458-3231-595DEA26340C}"/>
                  </a:ext>
                </a:extLst>
              </p:cNvPr>
              <p:cNvGrpSpPr/>
              <p:nvPr/>
            </p:nvGrpSpPr>
            <p:grpSpPr>
              <a:xfrm>
                <a:off x="422370" y="734357"/>
                <a:ext cx="762241" cy="584028"/>
                <a:chOff x="422370" y="734357"/>
                <a:chExt cx="762241" cy="584028"/>
              </a:xfrm>
            </p:grpSpPr>
            <p:sp>
              <p:nvSpPr>
                <p:cNvPr id="100" name="直角三角形 99">
                  <a:extLst>
                    <a:ext uri="{FF2B5EF4-FFF2-40B4-BE49-F238E27FC236}">
                      <a16:creationId xmlns:a16="http://schemas.microsoft.com/office/drawing/2014/main" id="{32050C7E-98EF-19AD-3F7C-11EC3D6408A9}"/>
                    </a:ext>
                  </a:extLst>
                </p:cNvPr>
                <p:cNvSpPr/>
                <p:nvPr/>
              </p:nvSpPr>
              <p:spPr>
                <a:xfrm>
                  <a:off x="1138892" y="734357"/>
                  <a:ext cx="45719" cy="67217"/>
                </a:xfrm>
                <a:prstGeom prst="rtTriangle">
                  <a:avLst/>
                </a:prstGeom>
                <a:solidFill>
                  <a:srgbClr val="841A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56EADCD9-A339-F227-7F25-34EABC3519C6}"/>
                    </a:ext>
                  </a:extLst>
                </p:cNvPr>
                <p:cNvSpPr/>
                <p:nvPr/>
              </p:nvSpPr>
              <p:spPr>
                <a:xfrm>
                  <a:off x="422370" y="736524"/>
                  <a:ext cx="717852" cy="581861"/>
                </a:xfrm>
                <a:custGeom>
                  <a:avLst/>
                  <a:gdLst>
                    <a:gd name="connsiteX0" fmla="*/ 0 w 717852"/>
                    <a:gd name="connsiteY0" fmla="*/ 0 h 581861"/>
                    <a:gd name="connsiteX1" fmla="*/ 717852 w 717852"/>
                    <a:gd name="connsiteY1" fmla="*/ 0 h 581861"/>
                    <a:gd name="connsiteX2" fmla="*/ 717852 w 717852"/>
                    <a:gd name="connsiteY2" fmla="*/ 581861 h 581861"/>
                    <a:gd name="connsiteX3" fmla="*/ 717851 w 717852"/>
                    <a:gd name="connsiteY3" fmla="*/ 581861 h 581861"/>
                    <a:gd name="connsiteX4" fmla="*/ 358925 w 717852"/>
                    <a:gd name="connsiteY4" fmla="*/ 520366 h 581861"/>
                    <a:gd name="connsiteX5" fmla="*/ 0 w 717852"/>
                    <a:gd name="connsiteY5" fmla="*/ 581861 h 581861"/>
                    <a:gd name="connsiteX6" fmla="*/ 0 w 717852"/>
                    <a:gd name="connsiteY6" fmla="*/ 0 h 5818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17852" h="581861">
                      <a:moveTo>
                        <a:pt x="0" y="0"/>
                      </a:moveTo>
                      <a:lnTo>
                        <a:pt x="717852" y="0"/>
                      </a:lnTo>
                      <a:lnTo>
                        <a:pt x="717852" y="581861"/>
                      </a:lnTo>
                      <a:lnTo>
                        <a:pt x="717851" y="581861"/>
                      </a:lnTo>
                      <a:lnTo>
                        <a:pt x="358925" y="520366"/>
                      </a:lnTo>
                      <a:lnTo>
                        <a:pt x="0" y="58186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73572"/>
                </a:solidFill>
                <a:ln>
                  <a:noFill/>
                </a:ln>
                <a:effectLst>
                  <a:outerShdw blurRad="12700" dist="25400" dir="2700000" algn="tl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D421EEED-2C34-2E22-F905-CB18E3F8D4E8}"/>
                  </a:ext>
                </a:extLst>
              </p:cNvPr>
              <p:cNvSpPr/>
              <p:nvPr/>
            </p:nvSpPr>
            <p:spPr>
              <a:xfrm>
                <a:off x="520291" y="803790"/>
                <a:ext cx="495977" cy="44473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游ゴシック" panose="020B0400000000000000" pitchFamily="50" charset="-128"/>
                    <a:cs typeface="+mn-cs"/>
                  </a:rPr>
                  <a:t>Feature</a:t>
                </a:r>
                <a:br>
                  <a:rPr kumimoji="0" lang="en-US" altLang="ja-JP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游ゴシック" panose="020B0400000000000000" pitchFamily="50" charset="-128"/>
                    <a:cs typeface="+mn-cs"/>
                  </a:rPr>
                </a:br>
                <a:r>
                  <a:rPr kumimoji="0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游ゴシック" panose="020B0400000000000000" pitchFamily="50" charset="-128"/>
                    <a:cs typeface="+mn-cs"/>
                  </a:rPr>
                  <a:t>02</a:t>
                </a:r>
                <a:endParaRPr kumimoji="0" lang="ja-JP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99" name="正方形/長方形 298">
              <a:extLst>
                <a:ext uri="{FF2B5EF4-FFF2-40B4-BE49-F238E27FC236}">
                  <a16:creationId xmlns:a16="http://schemas.microsoft.com/office/drawing/2014/main" id="{6956079E-9C03-BDCF-7957-517C27784A7F}"/>
                </a:ext>
              </a:extLst>
            </p:cNvPr>
            <p:cNvSpPr/>
            <p:nvPr/>
          </p:nvSpPr>
          <p:spPr>
            <a:xfrm>
              <a:off x="476375" y="7281229"/>
              <a:ext cx="4278826" cy="4666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73572"/>
                </a:buClr>
                <a:buSzTx/>
                <a:buFontTx/>
                <a:buNone/>
                <a:tabLst/>
                <a:defRPr/>
              </a:pPr>
              <a:r>
                <a:rPr kumimoji="1" lang="en-US" altLang="ja-JP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chocoZAP</a:t>
              </a:r>
              <a:r>
                <a:rPr kumimoji="1" lang="ja-JP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アプリは運動動画をいつでも好きな時に見放題！また</a:t>
              </a:r>
              <a:r>
                <a:rPr kumimoji="1" lang="en-US" altLang="ja-JP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LIVE</a:t>
              </a:r>
              <a:r>
                <a:rPr kumimoji="1" lang="ja-JP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配信では</a:t>
              </a:r>
              <a:r>
                <a:rPr kumimoji="1" lang="ja-JP" altLang="en-US" sz="900" b="0" i="0" u="none" strike="noStrike" kern="1200" cap="none" spc="-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、</a:t>
              </a:r>
              <a:br>
                <a:rPr kumimoji="1" lang="en-US" altLang="ja-JP" sz="900" b="0" i="0" u="none" strike="noStrike" kern="1200" cap="none" spc="-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</a:br>
              <a:r>
                <a:rPr kumimoji="1" lang="ja-JP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トレーナーと一緒にリアルタイムで楽しく運動をすることができます。</a:t>
              </a:r>
              <a:endPara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  <a:p>
              <a:pPr marL="0" marR="0" lvl="0" indent="0" algn="just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73572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体組成計＋ヘルスウォッチがアプリと自動連携するため</a:t>
              </a:r>
              <a:r>
                <a:rPr kumimoji="1" lang="ja-JP" altLang="en-US" sz="900" b="0" i="0" u="none" strike="noStrike" kern="1200" cap="none" spc="-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、</a:t>
              </a:r>
              <a:r>
                <a:rPr kumimoji="1" lang="ja-JP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進捗管理もラクラクです。　　</a:t>
              </a:r>
            </a:p>
          </p:txBody>
        </p: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C9249D76-E4D3-CC72-4498-5A1EC966228C}"/>
                </a:ext>
              </a:extLst>
            </p:cNvPr>
            <p:cNvGrpSpPr/>
            <p:nvPr/>
          </p:nvGrpSpPr>
          <p:grpSpPr>
            <a:xfrm>
              <a:off x="4929162" y="6381090"/>
              <a:ext cx="717495" cy="1444623"/>
              <a:chOff x="6350362" y="5307442"/>
              <a:chExt cx="746203" cy="1502425"/>
            </a:xfrm>
          </p:grpSpPr>
          <p:pic>
            <p:nvPicPr>
              <p:cNvPr id="96" name="object 4">
                <a:extLst>
                  <a:ext uri="{FF2B5EF4-FFF2-40B4-BE49-F238E27FC236}">
                    <a16:creationId xmlns:a16="http://schemas.microsoft.com/office/drawing/2014/main" id="{5FAEC202-23A5-E6AC-D7D1-5729A355082C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50362" y="5307442"/>
                <a:ext cx="746203" cy="1502425"/>
              </a:xfrm>
              <a:prstGeom prst="rect">
                <a:avLst/>
              </a:prstGeom>
            </p:spPr>
          </p:pic>
          <p:pic>
            <p:nvPicPr>
              <p:cNvPr id="97" name="図 96">
                <a:extLst>
                  <a:ext uri="{FF2B5EF4-FFF2-40B4-BE49-F238E27FC236}">
                    <a16:creationId xmlns:a16="http://schemas.microsoft.com/office/drawing/2014/main" id="{1811101D-7D57-BB57-DAC1-B32A823EA98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398985" y="5493884"/>
                <a:ext cx="662295" cy="1098625"/>
              </a:xfrm>
              <a:prstGeom prst="rect">
                <a:avLst/>
              </a:prstGeom>
            </p:spPr>
          </p:pic>
        </p:grpSp>
        <p:sp>
          <p:nvSpPr>
            <p:cNvPr id="301" name="楕円 300">
              <a:extLst>
                <a:ext uri="{FF2B5EF4-FFF2-40B4-BE49-F238E27FC236}">
                  <a16:creationId xmlns:a16="http://schemas.microsoft.com/office/drawing/2014/main" id="{CE939B18-23D0-1ECD-3BF5-623EBAC96B08}"/>
                </a:ext>
              </a:extLst>
            </p:cNvPr>
            <p:cNvSpPr/>
            <p:nvPr/>
          </p:nvSpPr>
          <p:spPr>
            <a:xfrm>
              <a:off x="5797083" y="6518854"/>
              <a:ext cx="1274696" cy="1274696"/>
            </a:xfrm>
            <a:prstGeom prst="ellipse">
              <a:avLst/>
            </a:prstGeom>
            <a:solidFill>
              <a:srgbClr val="F3E9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15F1E674-D90D-55FF-9677-60365E005BA0}"/>
                </a:ext>
              </a:extLst>
            </p:cNvPr>
            <p:cNvGrpSpPr/>
            <p:nvPr/>
          </p:nvGrpSpPr>
          <p:grpSpPr>
            <a:xfrm>
              <a:off x="6190546" y="6323691"/>
              <a:ext cx="487770" cy="757290"/>
              <a:chOff x="6174695" y="6281014"/>
              <a:chExt cx="487770" cy="757290"/>
            </a:xfrm>
          </p:grpSpPr>
          <p:pic>
            <p:nvPicPr>
              <p:cNvPr id="316" name="object 38">
                <a:extLst>
                  <a:ext uri="{FF2B5EF4-FFF2-40B4-BE49-F238E27FC236}">
                    <a16:creationId xmlns:a16="http://schemas.microsoft.com/office/drawing/2014/main" id="{93D3F5C0-83E7-76F6-C6B4-5EE158C78AEB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74695" y="6281014"/>
                <a:ext cx="487770" cy="757290"/>
              </a:xfrm>
              <a:prstGeom prst="rect">
                <a:avLst/>
              </a:prstGeom>
              <a:effectLst>
                <a:outerShdw blurRad="12700" dist="12700" dir="6300000" algn="tl" rotWithShape="0">
                  <a:srgbClr val="473615">
                    <a:alpha val="29804"/>
                  </a:srgbClr>
                </a:outerShdw>
              </a:effectLst>
            </p:spPr>
          </p:pic>
          <p:pic>
            <p:nvPicPr>
              <p:cNvPr id="317" name="object 35">
                <a:extLst>
                  <a:ext uri="{FF2B5EF4-FFF2-40B4-BE49-F238E27FC236}">
                    <a16:creationId xmlns:a16="http://schemas.microsoft.com/office/drawing/2014/main" id="{70E9B393-D334-0301-B052-FC88822ABB02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54463" y="6377428"/>
                <a:ext cx="313785" cy="597330"/>
              </a:xfrm>
              <a:prstGeom prst="rect">
                <a:avLst/>
              </a:prstGeom>
            </p:spPr>
          </p:pic>
          <p:sp>
            <p:nvSpPr>
              <p:cNvPr id="318" name="object 36">
                <a:extLst>
                  <a:ext uri="{FF2B5EF4-FFF2-40B4-BE49-F238E27FC236}">
                    <a16:creationId xmlns:a16="http://schemas.microsoft.com/office/drawing/2014/main" id="{5B93A12D-7C71-1FD8-8DF3-8780222FC8FD}"/>
                  </a:ext>
                </a:extLst>
              </p:cNvPr>
              <p:cNvSpPr/>
              <p:nvPr/>
            </p:nvSpPr>
            <p:spPr>
              <a:xfrm>
                <a:off x="6261475" y="6342368"/>
                <a:ext cx="299834" cy="36521"/>
              </a:xfrm>
              <a:custGeom>
                <a:avLst/>
                <a:gdLst/>
                <a:ahLst/>
                <a:cxnLst/>
                <a:rect l="l" t="t" r="r" b="b"/>
                <a:pathLst>
                  <a:path w="1042670" h="127000">
                    <a:moveTo>
                      <a:pt x="1042415" y="0"/>
                    </a:moveTo>
                    <a:lnTo>
                      <a:pt x="0" y="0"/>
                    </a:lnTo>
                    <a:lnTo>
                      <a:pt x="0" y="126491"/>
                    </a:lnTo>
                    <a:lnTo>
                      <a:pt x="1042415" y="126491"/>
                    </a:lnTo>
                    <a:lnTo>
                      <a:pt x="104241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pic>
            <p:nvPicPr>
              <p:cNvPr id="319" name="object 38">
                <a:extLst>
                  <a:ext uri="{FF2B5EF4-FFF2-40B4-BE49-F238E27FC236}">
                    <a16:creationId xmlns:a16="http://schemas.microsoft.com/office/drawing/2014/main" id="{17C2C16A-1D90-39F0-6CCC-30264C2462AE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74695" y="6281014"/>
                <a:ext cx="487770" cy="757290"/>
              </a:xfrm>
              <a:prstGeom prst="rect">
                <a:avLst/>
              </a:prstGeom>
              <a:effectLst/>
            </p:spPr>
          </p:pic>
        </p:grpSp>
        <p:sp>
          <p:nvSpPr>
            <p:cNvPr id="303" name="四角形: 角を丸くする 302">
              <a:extLst>
                <a:ext uri="{FF2B5EF4-FFF2-40B4-BE49-F238E27FC236}">
                  <a16:creationId xmlns:a16="http://schemas.microsoft.com/office/drawing/2014/main" id="{F0CF4A3D-FFAC-3E1F-3FAD-7327C4D886B5}"/>
                </a:ext>
              </a:extLst>
            </p:cNvPr>
            <p:cNvSpPr/>
            <p:nvPr/>
          </p:nvSpPr>
          <p:spPr>
            <a:xfrm>
              <a:off x="6619450" y="6368808"/>
              <a:ext cx="549328" cy="228638"/>
            </a:xfrm>
            <a:prstGeom prst="roundRect">
              <a:avLst>
                <a:gd name="adj" fmla="val 50000"/>
              </a:avLst>
            </a:prstGeom>
            <a:solidFill>
              <a:srgbClr val="C599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chocoZAP</a:t>
              </a:r>
              <a:br>
                <a:rPr kumimoji="1" lang="en-US" altLang="ja-JP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</a:br>
              <a:r>
                <a:rPr kumimoji="1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アプリ</a:t>
              </a:r>
            </a:p>
          </p:txBody>
        </p: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12F29A0B-B1E1-8FD8-892E-F79A990D1652}"/>
                </a:ext>
              </a:extLst>
            </p:cNvPr>
            <p:cNvGrpSpPr/>
            <p:nvPr/>
          </p:nvGrpSpPr>
          <p:grpSpPr>
            <a:xfrm>
              <a:off x="6027887" y="6831264"/>
              <a:ext cx="813088" cy="255357"/>
              <a:chOff x="6008660" y="6874829"/>
              <a:chExt cx="813088" cy="255357"/>
            </a:xfrm>
          </p:grpSpPr>
          <p:pic>
            <p:nvPicPr>
              <p:cNvPr id="312" name="object 18">
                <a:extLst>
                  <a:ext uri="{FF2B5EF4-FFF2-40B4-BE49-F238E27FC236}">
                    <a16:creationId xmlns:a16="http://schemas.microsoft.com/office/drawing/2014/main" id="{5FA03C5E-0B23-279F-C5D0-C4FCB2FC21A2}"/>
                  </a:ext>
                </a:extLst>
              </p:cNvPr>
              <p:cNvPicPr/>
              <p:nvPr/>
            </p:nvPicPr>
            <p:blipFill>
              <a:blip r:embed="rId18" cstate="print">
                <a:alphaModFix amt="3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455905" flipH="1">
                <a:off x="6643476" y="6874832"/>
                <a:ext cx="178272" cy="255354"/>
              </a:xfrm>
              <a:prstGeom prst="rect">
                <a:avLst/>
              </a:prstGeom>
            </p:spPr>
          </p:pic>
          <p:pic>
            <p:nvPicPr>
              <p:cNvPr id="315" name="object 18">
                <a:extLst>
                  <a:ext uri="{FF2B5EF4-FFF2-40B4-BE49-F238E27FC236}">
                    <a16:creationId xmlns:a16="http://schemas.microsoft.com/office/drawing/2014/main" id="{1288F558-F2E9-65F1-2E4F-F807D403D1D2}"/>
                  </a:ext>
                </a:extLst>
              </p:cNvPr>
              <p:cNvPicPr/>
              <p:nvPr/>
            </p:nvPicPr>
            <p:blipFill>
              <a:blip r:embed="rId18" cstate="print">
                <a:alphaModFix amt="3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144095">
                <a:off x="6008660" y="6874829"/>
                <a:ext cx="178272" cy="255354"/>
              </a:xfrm>
              <a:prstGeom prst="rect">
                <a:avLst/>
              </a:prstGeom>
            </p:spPr>
          </p:pic>
        </p:grpSp>
        <p:pic>
          <p:nvPicPr>
            <p:cNvPr id="305" name="object 8">
              <a:extLst>
                <a:ext uri="{FF2B5EF4-FFF2-40B4-BE49-F238E27FC236}">
                  <a16:creationId xmlns:a16="http://schemas.microsoft.com/office/drawing/2014/main" id="{E01C9B7E-E99A-E65F-B08C-3DCAA6AFC49A}"/>
                </a:ext>
              </a:extLst>
            </p:cNvPr>
            <p:cNvPicPr/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5924" y="7047585"/>
              <a:ext cx="617736" cy="608264"/>
            </a:xfrm>
            <a:prstGeom prst="rect">
              <a:avLst/>
            </a:prstGeom>
            <a:effectLst>
              <a:outerShdw blurRad="12700" dist="12700" dir="6300000" algn="tl" rotWithShape="0">
                <a:srgbClr val="473615">
                  <a:alpha val="30000"/>
                </a:srgbClr>
              </a:outerShdw>
            </a:effectLst>
          </p:spPr>
        </p:pic>
        <p:sp>
          <p:nvSpPr>
            <p:cNvPr id="306" name="四角形: 角を丸くする 305">
              <a:extLst>
                <a:ext uri="{FF2B5EF4-FFF2-40B4-BE49-F238E27FC236}">
                  <a16:creationId xmlns:a16="http://schemas.microsoft.com/office/drawing/2014/main" id="{3F02CD7E-65D5-025A-6846-935CA9F481E9}"/>
                </a:ext>
              </a:extLst>
            </p:cNvPr>
            <p:cNvSpPr/>
            <p:nvPr/>
          </p:nvSpPr>
          <p:spPr>
            <a:xfrm>
              <a:off x="5766688" y="7685187"/>
              <a:ext cx="596209" cy="119172"/>
            </a:xfrm>
            <a:prstGeom prst="roundRect">
              <a:avLst>
                <a:gd name="adj" fmla="val 50000"/>
              </a:avLst>
            </a:prstGeom>
            <a:solidFill>
              <a:srgbClr val="C599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体組成計</a:t>
              </a:r>
            </a:p>
          </p:txBody>
        </p:sp>
        <p:pic>
          <p:nvPicPr>
            <p:cNvPr id="307" name="object 7">
              <a:extLst>
                <a:ext uri="{FF2B5EF4-FFF2-40B4-BE49-F238E27FC236}">
                  <a16:creationId xmlns:a16="http://schemas.microsoft.com/office/drawing/2014/main" id="{D1E8BE5A-1A8D-2FE2-DF74-82CDB6EB7339}"/>
                </a:ext>
              </a:extLst>
            </p:cNvPr>
            <p:cNvPicPr/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2609" y="7086290"/>
              <a:ext cx="454229" cy="553922"/>
            </a:xfrm>
            <a:prstGeom prst="rect">
              <a:avLst/>
            </a:prstGeom>
            <a:effectLst>
              <a:outerShdw blurRad="12700" dist="12700" dir="6300000" algn="tl" rotWithShape="0">
                <a:srgbClr val="473615">
                  <a:alpha val="30000"/>
                </a:srgbClr>
              </a:outerShdw>
            </a:effectLst>
          </p:spPr>
        </p:pic>
        <p:sp>
          <p:nvSpPr>
            <p:cNvPr id="308" name="四角形: 角を丸くする 307">
              <a:extLst>
                <a:ext uri="{FF2B5EF4-FFF2-40B4-BE49-F238E27FC236}">
                  <a16:creationId xmlns:a16="http://schemas.microsoft.com/office/drawing/2014/main" id="{D55DCB78-0361-0F54-805A-32096DF5DAE9}"/>
                </a:ext>
              </a:extLst>
            </p:cNvPr>
            <p:cNvSpPr/>
            <p:nvPr/>
          </p:nvSpPr>
          <p:spPr>
            <a:xfrm>
              <a:off x="6455706" y="7685187"/>
              <a:ext cx="695366" cy="119172"/>
            </a:xfrm>
            <a:prstGeom prst="roundRect">
              <a:avLst>
                <a:gd name="adj" fmla="val 50000"/>
              </a:avLst>
            </a:prstGeom>
            <a:solidFill>
              <a:srgbClr val="C599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ヘル</a:t>
              </a:r>
              <a:r>
                <a:rPr kumimoji="1" lang="ja-JP" altLang="en-US" sz="700" b="1" i="0" u="none" strike="noStrike" kern="1200" cap="none" spc="-1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スウォッチ</a:t>
              </a:r>
            </a:p>
          </p:txBody>
        </p:sp>
        <p:sp>
          <p:nvSpPr>
            <p:cNvPr id="310" name="正方形/長方形 309">
              <a:extLst>
                <a:ext uri="{FF2B5EF4-FFF2-40B4-BE49-F238E27FC236}">
                  <a16:creationId xmlns:a16="http://schemas.microsoft.com/office/drawing/2014/main" id="{A54BA993-2792-A947-38C4-BAB8517A7D5A}"/>
                </a:ext>
              </a:extLst>
            </p:cNvPr>
            <p:cNvSpPr/>
            <p:nvPr/>
          </p:nvSpPr>
          <p:spPr>
            <a:xfrm>
              <a:off x="476375" y="6981517"/>
              <a:ext cx="4471154" cy="2170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200"/>
                </a:spcAft>
                <a:buClr>
                  <a:srgbClr val="E73572"/>
                </a:buClr>
                <a:buSzTx/>
                <a:buFontTx/>
                <a:buNone/>
                <a:tabLst/>
                <a:defRPr/>
              </a:pPr>
              <a:r>
                <a:rPr kumimoji="1" lang="en-US" altLang="ja-JP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chocoZAP</a:t>
              </a: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店舗の利用は</a:t>
              </a:r>
              <a:r>
                <a:rPr kumimoji="1" lang="en-US" altLang="ja-JP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､</a:t>
              </a: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ご自身でご判断ください</a:t>
              </a:r>
              <a:r>
                <a:rPr kumimoji="1" lang="ja-JP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B0400000000000000" pitchFamily="50" charset="-128"/>
                  <a:ea typeface="游ゴシック" panose="020B0400000000000000" pitchFamily="50" charset="-128"/>
                  <a:cs typeface="+mn-cs"/>
                </a:rPr>
                <a:t>（店舗での指導なし）</a:t>
              </a:r>
              <a:endPara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03" name="四角形: 角を丸くする 102">
            <a:extLst>
              <a:ext uri="{FF2B5EF4-FFF2-40B4-BE49-F238E27FC236}">
                <a16:creationId xmlns:a16="http://schemas.microsoft.com/office/drawing/2014/main" id="{8CBE0643-3A16-49AA-51CF-519549F73CE8}"/>
              </a:ext>
            </a:extLst>
          </p:cNvPr>
          <p:cNvSpPr/>
          <p:nvPr/>
        </p:nvSpPr>
        <p:spPr>
          <a:xfrm>
            <a:off x="281417" y="6553788"/>
            <a:ext cx="6985000" cy="1354590"/>
          </a:xfrm>
          <a:prstGeom prst="roundRect">
            <a:avLst>
              <a:gd name="adj" fmla="val 2998"/>
            </a:avLst>
          </a:prstGeom>
          <a:solidFill>
            <a:schemeClr val="bg1"/>
          </a:solidFill>
          <a:ln>
            <a:noFill/>
          </a:ln>
          <a:effectLst>
            <a:outerShdw blurRad="25400" dist="25400" dir="2700000" algn="tl" rotWithShape="0">
              <a:schemeClr val="accent4">
                <a:lumMod val="75000"/>
                <a:alpha val="2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8510742-4209-D1F5-A209-2085A50FE435}"/>
              </a:ext>
            </a:extLst>
          </p:cNvPr>
          <p:cNvGrpSpPr/>
          <p:nvPr/>
        </p:nvGrpSpPr>
        <p:grpSpPr>
          <a:xfrm>
            <a:off x="5065555" y="6670251"/>
            <a:ext cx="885602" cy="1236426"/>
            <a:chOff x="4523823" y="4136415"/>
            <a:chExt cx="1220107" cy="1703443"/>
          </a:xfrm>
        </p:grpSpPr>
        <p:pic>
          <p:nvPicPr>
            <p:cNvPr id="105" name="object 4">
              <a:extLst>
                <a:ext uri="{FF2B5EF4-FFF2-40B4-BE49-F238E27FC236}">
                  <a16:creationId xmlns:a16="http://schemas.microsoft.com/office/drawing/2014/main" id="{169BD32F-0875-E2E1-E64E-F21FFB19E900}"/>
                </a:ext>
              </a:extLst>
            </p:cNvPr>
            <p:cNvPicPr/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523823" y="4136415"/>
              <a:ext cx="1220107" cy="1703443"/>
            </a:xfrm>
            <a:prstGeom prst="rect">
              <a:avLst/>
            </a:prstGeom>
          </p:spPr>
        </p:pic>
        <p:pic>
          <p:nvPicPr>
            <p:cNvPr id="106" name="object 5">
              <a:extLst>
                <a:ext uri="{FF2B5EF4-FFF2-40B4-BE49-F238E27FC236}">
                  <a16:creationId xmlns:a16="http://schemas.microsoft.com/office/drawing/2014/main" id="{5EB1D0FF-A967-8DE3-1F09-76C9206D487E}"/>
                </a:ext>
              </a:extLst>
            </p:cNvPr>
            <p:cNvPicPr/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00035" y="4438992"/>
              <a:ext cx="1086201" cy="1400866"/>
            </a:xfrm>
            <a:prstGeom prst="rect">
              <a:avLst/>
            </a:prstGeom>
          </p:spPr>
        </p:pic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2FB3064C-643E-7BBC-592E-61B39DAC4129}"/>
              </a:ext>
            </a:extLst>
          </p:cNvPr>
          <p:cNvGrpSpPr/>
          <p:nvPr/>
        </p:nvGrpSpPr>
        <p:grpSpPr>
          <a:xfrm>
            <a:off x="422370" y="6487887"/>
            <a:ext cx="675019" cy="584028"/>
            <a:chOff x="422370" y="734357"/>
            <a:chExt cx="762241" cy="584028"/>
          </a:xfrm>
        </p:grpSpPr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AF56D21C-072D-8334-69CB-ABFA31296C8B}"/>
                </a:ext>
              </a:extLst>
            </p:cNvPr>
            <p:cNvGrpSpPr/>
            <p:nvPr/>
          </p:nvGrpSpPr>
          <p:grpSpPr>
            <a:xfrm>
              <a:off x="422370" y="734357"/>
              <a:ext cx="762241" cy="584028"/>
              <a:chOff x="422370" y="734357"/>
              <a:chExt cx="762241" cy="584028"/>
            </a:xfrm>
          </p:grpSpPr>
          <p:sp>
            <p:nvSpPr>
              <p:cNvPr id="113" name="直角三角形 112">
                <a:extLst>
                  <a:ext uri="{FF2B5EF4-FFF2-40B4-BE49-F238E27FC236}">
                    <a16:creationId xmlns:a16="http://schemas.microsoft.com/office/drawing/2014/main" id="{1C69516F-75E6-FBFE-DBF3-68BAC25F852C}"/>
                  </a:ext>
                </a:extLst>
              </p:cNvPr>
              <p:cNvSpPr/>
              <p:nvPr/>
            </p:nvSpPr>
            <p:spPr>
              <a:xfrm>
                <a:off x="1138892" y="734357"/>
                <a:ext cx="45719" cy="67217"/>
              </a:xfrm>
              <a:prstGeom prst="rtTriangle">
                <a:avLst/>
              </a:prstGeom>
              <a:solidFill>
                <a:srgbClr val="841A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B5503231-605B-30FE-CC17-3CA029175DF6}"/>
                  </a:ext>
                </a:extLst>
              </p:cNvPr>
              <p:cNvSpPr/>
              <p:nvPr/>
            </p:nvSpPr>
            <p:spPr>
              <a:xfrm>
                <a:off x="422370" y="736524"/>
                <a:ext cx="717852" cy="581861"/>
              </a:xfrm>
              <a:custGeom>
                <a:avLst/>
                <a:gdLst>
                  <a:gd name="connsiteX0" fmla="*/ 0 w 717852"/>
                  <a:gd name="connsiteY0" fmla="*/ 0 h 581861"/>
                  <a:gd name="connsiteX1" fmla="*/ 717852 w 717852"/>
                  <a:gd name="connsiteY1" fmla="*/ 0 h 581861"/>
                  <a:gd name="connsiteX2" fmla="*/ 717852 w 717852"/>
                  <a:gd name="connsiteY2" fmla="*/ 581861 h 581861"/>
                  <a:gd name="connsiteX3" fmla="*/ 717851 w 717852"/>
                  <a:gd name="connsiteY3" fmla="*/ 581861 h 581861"/>
                  <a:gd name="connsiteX4" fmla="*/ 358925 w 717852"/>
                  <a:gd name="connsiteY4" fmla="*/ 520366 h 581861"/>
                  <a:gd name="connsiteX5" fmla="*/ 0 w 717852"/>
                  <a:gd name="connsiteY5" fmla="*/ 581861 h 581861"/>
                  <a:gd name="connsiteX6" fmla="*/ 0 w 717852"/>
                  <a:gd name="connsiteY6" fmla="*/ 0 h 581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17852" h="581861">
                    <a:moveTo>
                      <a:pt x="0" y="0"/>
                    </a:moveTo>
                    <a:lnTo>
                      <a:pt x="717852" y="0"/>
                    </a:lnTo>
                    <a:lnTo>
                      <a:pt x="717852" y="581861"/>
                    </a:lnTo>
                    <a:lnTo>
                      <a:pt x="717851" y="581861"/>
                    </a:lnTo>
                    <a:lnTo>
                      <a:pt x="358925" y="520366"/>
                    </a:lnTo>
                    <a:lnTo>
                      <a:pt x="0" y="581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73572"/>
              </a:solidFill>
              <a:ln>
                <a:noFill/>
              </a:ln>
              <a:effectLst>
                <a:outerShdw blurRad="12700" dist="254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E1A9A798-B7C2-C4BA-1F3B-6903F15B95E9}"/>
                </a:ext>
              </a:extLst>
            </p:cNvPr>
            <p:cNvSpPr/>
            <p:nvPr/>
          </p:nvSpPr>
          <p:spPr>
            <a:xfrm>
              <a:off x="520291" y="803790"/>
              <a:ext cx="495977" cy="4447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游ゴシック" panose="020B0400000000000000" pitchFamily="50" charset="-128"/>
                  <a:cs typeface="+mn-cs"/>
                </a:rPr>
                <a:t>Feature</a:t>
              </a:r>
              <a:br>
                <a:rPr kumimoji="0" lang="en-US" altLang="ja-JP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游ゴシック" panose="020B0400000000000000" pitchFamily="50" charset="-128"/>
                  <a:cs typeface="+mn-cs"/>
                </a:rPr>
              </a:br>
              <a:r>
                <a:rPr kumimoji="0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游ゴシック" panose="020B0400000000000000" pitchFamily="50" charset="-128"/>
                  <a:cs typeface="+mn-cs"/>
                </a:rPr>
                <a:t>03</a:t>
              </a:r>
              <a:endPara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A199DF78-9680-985A-8BD5-4282199CE005}"/>
              </a:ext>
            </a:extLst>
          </p:cNvPr>
          <p:cNvSpPr/>
          <p:nvPr/>
        </p:nvSpPr>
        <p:spPr>
          <a:xfrm>
            <a:off x="1211726" y="6815211"/>
            <a:ext cx="2995790" cy="138945"/>
          </a:xfrm>
          <a:prstGeom prst="rect">
            <a:avLst/>
          </a:prstGeom>
          <a:solidFill>
            <a:srgbClr val="E73572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35ACD87A-9750-CA29-B1E3-DDE6FBAA130D}"/>
              </a:ext>
            </a:extLst>
          </p:cNvPr>
          <p:cNvSpPr/>
          <p:nvPr/>
        </p:nvSpPr>
        <p:spPr>
          <a:xfrm>
            <a:off x="1206695" y="6703874"/>
            <a:ext cx="3000821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73572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アプリで生活習慣の見える化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C03277C5-D50A-5B7B-AE96-7F440E218E96}"/>
              </a:ext>
            </a:extLst>
          </p:cNvPr>
          <p:cNvSpPr/>
          <p:nvPr/>
        </p:nvSpPr>
        <p:spPr>
          <a:xfrm>
            <a:off x="476376" y="7138546"/>
            <a:ext cx="4281334" cy="6245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200"/>
              </a:spcAft>
              <a:buClr>
                <a:srgbClr val="E73572"/>
              </a:buClr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ご自身に合った無理のない食事や運動を実践していただきます。アプリに食事や運動を記録するだけで、あなたの身体の状態や生活習慣を見える化できます。専属トレーナーはアプリのデータを分析し</a:t>
            </a:r>
            <a:r>
              <a:rPr kumimoji="1" lang="ja-JP" altLang="en-US" sz="900" b="0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、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プログラム中にもあなたに合わせてプランを改善していきます。</a:t>
            </a:r>
          </a:p>
        </p:txBody>
      </p:sp>
      <p:pic>
        <p:nvPicPr>
          <p:cNvPr id="132" name="図 131">
            <a:extLst>
              <a:ext uri="{FF2B5EF4-FFF2-40B4-BE49-F238E27FC236}">
                <a16:creationId xmlns:a16="http://schemas.microsoft.com/office/drawing/2014/main" id="{9A51EB12-46FC-378A-D45B-1FAFFE09A619}"/>
              </a:ext>
            </a:extLst>
          </p:cNvPr>
          <p:cNvPicPr>
            <a:picLocks noChangeAspect="1"/>
          </p:cNvPicPr>
          <p:nvPr/>
        </p:nvPicPr>
        <p:blipFill rotWithShape="1"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7273" b="99773" l="63100" r="80150">
                        <a14:foregroundMark x1="64650" y1="10455" x2="63900" y2="97045"/>
                        <a14:foregroundMark x1="67950" y1="16591" x2="72600" y2="84091"/>
                        <a14:foregroundMark x1="77300" y1="27727" x2="75250" y2="97273"/>
                        <a14:foregroundMark x1="78850" y1="17273" x2="77950" y2="92955"/>
                        <a14:foregroundMark x1="68350" y1="94091" x2="76300" y2="89545"/>
                        <a14:foregroundMark x1="73700" y1="37955" x2="73700" y2="66136"/>
                        <a14:foregroundMark x1="67500" y1="45227" x2="67350" y2="99773"/>
                        <a14:foregroundMark x1="73050" y1="56591" x2="72900" y2="67955"/>
                        <a14:foregroundMark x1="64450" y1="11591" x2="63700" y2="21364"/>
                        <a14:foregroundMark x1="65700" y1="9318" x2="73700" y2="10000"/>
                        <a14:foregroundMark x1="73700" y1="10000" x2="76600" y2="10000"/>
                        <a14:foregroundMark x1="70900" y1="32045" x2="72650" y2="72727"/>
                        <a14:foregroundMark x1="68100" y1="27727" x2="64400" y2="93409"/>
                        <a14:foregroundMark x1="76800" y1="47500" x2="79850" y2="97500"/>
                        <a14:foregroundMark x1="77000" y1="9318" x2="80150" y2="24545"/>
                        <a14:foregroundMark x1="78750" y1="9545" x2="79500" y2="15682"/>
                        <a14:foregroundMark x1="64700" y1="7273" x2="64600" y2="7500"/>
                        <a14:foregroundMark x1="64900" y1="9091" x2="63100" y2="19318"/>
                        <a14:foregroundMark x1="64800" y1="8182" x2="63650" y2="17955"/>
                      </a14:backgroundRemoval>
                    </a14:imgEffect>
                  </a14:imgLayer>
                </a14:imgProps>
              </a:ext>
            </a:extLst>
          </a:blip>
          <a:srcRect l="63148" t="6949" r="19969"/>
          <a:stretch/>
        </p:blipFill>
        <p:spPr>
          <a:xfrm>
            <a:off x="6117023" y="6671036"/>
            <a:ext cx="906077" cy="1236426"/>
          </a:xfrm>
          <a:prstGeom prst="rect">
            <a:avLst/>
          </a:prstGeom>
        </p:spPr>
      </p:pic>
      <p:pic>
        <p:nvPicPr>
          <p:cNvPr id="239" name="object 8">
            <a:extLst>
              <a:ext uri="{FF2B5EF4-FFF2-40B4-BE49-F238E27FC236}">
                <a16:creationId xmlns:a16="http://schemas.microsoft.com/office/drawing/2014/main" id="{AA1A4AF4-20B8-9A59-BF29-5E06117B805A}"/>
              </a:ext>
            </a:extLst>
          </p:cNvPr>
          <p:cNvPicPr/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1335" y="1479123"/>
            <a:ext cx="717122" cy="706190"/>
          </a:xfrm>
          <a:prstGeom prst="rect">
            <a:avLst/>
          </a:prstGeom>
          <a:effectLst>
            <a:outerShdw blurRad="25400" dist="25400" dir="2700000" algn="tl" rotWithShape="0">
              <a:schemeClr val="tx1">
                <a:alpha val="21000"/>
              </a:schemeClr>
            </a:outerShdw>
          </a:effectLst>
        </p:spPr>
      </p:pic>
      <p:pic>
        <p:nvPicPr>
          <p:cNvPr id="240" name="object 7">
            <a:extLst>
              <a:ext uri="{FF2B5EF4-FFF2-40B4-BE49-F238E27FC236}">
                <a16:creationId xmlns:a16="http://schemas.microsoft.com/office/drawing/2014/main" id="{B3FD25E3-6C52-FD44-3533-A5B28A0C2A57}"/>
              </a:ext>
            </a:extLst>
          </p:cNvPr>
          <p:cNvPicPr/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53229" y="1651372"/>
            <a:ext cx="452953" cy="552747"/>
          </a:xfrm>
          <a:prstGeom prst="rect">
            <a:avLst/>
          </a:prstGeom>
          <a:effectLst>
            <a:outerShdw blurRad="25400" dist="25400" dir="2700000" algn="tl" rotWithShape="0">
              <a:schemeClr val="tx1">
                <a:alpha val="21000"/>
              </a:schemeClr>
            </a:outerShdw>
          </a:effectLst>
        </p:spPr>
      </p:pic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D8CE736F-B7BB-7C9C-87FF-DB1C253ED8F9}"/>
              </a:ext>
            </a:extLst>
          </p:cNvPr>
          <p:cNvSpPr/>
          <p:nvPr/>
        </p:nvSpPr>
        <p:spPr>
          <a:xfrm>
            <a:off x="287338" y="2982771"/>
            <a:ext cx="6985000" cy="1590407"/>
          </a:xfrm>
          <a:prstGeom prst="roundRect">
            <a:avLst>
              <a:gd name="adj" fmla="val 2998"/>
            </a:avLst>
          </a:prstGeom>
          <a:solidFill>
            <a:schemeClr val="bg1"/>
          </a:solidFill>
          <a:ln>
            <a:noFill/>
          </a:ln>
          <a:effectLst>
            <a:outerShdw blurRad="25400" dist="25400" dir="2700000" algn="tl" rotWithShape="0">
              <a:schemeClr val="accent4">
                <a:lumMod val="75000"/>
                <a:alpha val="2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8B54F30-9F7D-A886-FAAD-6BBC6BE223F5}"/>
              </a:ext>
            </a:extLst>
          </p:cNvPr>
          <p:cNvGrpSpPr/>
          <p:nvPr/>
        </p:nvGrpSpPr>
        <p:grpSpPr>
          <a:xfrm>
            <a:off x="422370" y="2914884"/>
            <a:ext cx="675019" cy="584028"/>
            <a:chOff x="422370" y="734357"/>
            <a:chExt cx="762241" cy="584028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CA34C7F-E26B-EE7F-5C34-35484DD375F6}"/>
                </a:ext>
              </a:extLst>
            </p:cNvPr>
            <p:cNvGrpSpPr/>
            <p:nvPr/>
          </p:nvGrpSpPr>
          <p:grpSpPr>
            <a:xfrm>
              <a:off x="422370" y="734357"/>
              <a:ext cx="762241" cy="584028"/>
              <a:chOff x="422370" y="734357"/>
              <a:chExt cx="762241" cy="584028"/>
            </a:xfrm>
          </p:grpSpPr>
          <p:sp>
            <p:nvSpPr>
              <p:cNvPr id="14" name="直角三角形 13">
                <a:extLst>
                  <a:ext uri="{FF2B5EF4-FFF2-40B4-BE49-F238E27FC236}">
                    <a16:creationId xmlns:a16="http://schemas.microsoft.com/office/drawing/2014/main" id="{5B1C7CF6-97B4-F123-8DF7-B9E009E1D34E}"/>
                  </a:ext>
                </a:extLst>
              </p:cNvPr>
              <p:cNvSpPr/>
              <p:nvPr/>
            </p:nvSpPr>
            <p:spPr>
              <a:xfrm>
                <a:off x="1138892" y="734357"/>
                <a:ext cx="45719" cy="67217"/>
              </a:xfrm>
              <a:prstGeom prst="rtTriangle">
                <a:avLst/>
              </a:prstGeom>
              <a:solidFill>
                <a:srgbClr val="841A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DC200F0-6961-A7C4-24FF-C124345493C5}"/>
                  </a:ext>
                </a:extLst>
              </p:cNvPr>
              <p:cNvSpPr/>
              <p:nvPr/>
            </p:nvSpPr>
            <p:spPr>
              <a:xfrm>
                <a:off x="422370" y="736524"/>
                <a:ext cx="717852" cy="581861"/>
              </a:xfrm>
              <a:custGeom>
                <a:avLst/>
                <a:gdLst>
                  <a:gd name="connsiteX0" fmla="*/ 0 w 717852"/>
                  <a:gd name="connsiteY0" fmla="*/ 0 h 581861"/>
                  <a:gd name="connsiteX1" fmla="*/ 717852 w 717852"/>
                  <a:gd name="connsiteY1" fmla="*/ 0 h 581861"/>
                  <a:gd name="connsiteX2" fmla="*/ 717852 w 717852"/>
                  <a:gd name="connsiteY2" fmla="*/ 581861 h 581861"/>
                  <a:gd name="connsiteX3" fmla="*/ 717851 w 717852"/>
                  <a:gd name="connsiteY3" fmla="*/ 581861 h 581861"/>
                  <a:gd name="connsiteX4" fmla="*/ 358925 w 717852"/>
                  <a:gd name="connsiteY4" fmla="*/ 520366 h 581861"/>
                  <a:gd name="connsiteX5" fmla="*/ 0 w 717852"/>
                  <a:gd name="connsiteY5" fmla="*/ 581861 h 581861"/>
                  <a:gd name="connsiteX6" fmla="*/ 0 w 717852"/>
                  <a:gd name="connsiteY6" fmla="*/ 0 h 581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17852" h="581861">
                    <a:moveTo>
                      <a:pt x="0" y="0"/>
                    </a:moveTo>
                    <a:lnTo>
                      <a:pt x="717852" y="0"/>
                    </a:lnTo>
                    <a:lnTo>
                      <a:pt x="717852" y="581861"/>
                    </a:lnTo>
                    <a:lnTo>
                      <a:pt x="717851" y="581861"/>
                    </a:lnTo>
                    <a:lnTo>
                      <a:pt x="358925" y="520366"/>
                    </a:lnTo>
                    <a:lnTo>
                      <a:pt x="0" y="581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73572"/>
              </a:solidFill>
              <a:ln>
                <a:noFill/>
              </a:ln>
              <a:effectLst>
                <a:outerShdw blurRad="12700" dist="254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4B2284B-0D6F-55EE-AEAE-15F12E3FE2C0}"/>
                </a:ext>
              </a:extLst>
            </p:cNvPr>
            <p:cNvSpPr/>
            <p:nvPr/>
          </p:nvSpPr>
          <p:spPr>
            <a:xfrm>
              <a:off x="520290" y="803790"/>
              <a:ext cx="495978" cy="4447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游ゴシック" panose="020B0400000000000000" pitchFamily="50" charset="-128"/>
                  <a:cs typeface="+mn-cs"/>
                </a:rPr>
                <a:t>Feature</a:t>
              </a:r>
              <a:br>
                <a:rPr kumimoji="0" lang="en-US" altLang="ja-JP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游ゴシック" panose="020B0400000000000000" pitchFamily="50" charset="-128"/>
                  <a:cs typeface="+mn-cs"/>
                </a:rPr>
              </a:br>
              <a:r>
                <a:rPr kumimoji="0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游ゴシック" panose="020B0400000000000000" pitchFamily="50" charset="-128"/>
                  <a:cs typeface="+mn-cs"/>
                </a:rPr>
                <a:t>01</a:t>
              </a:r>
              <a:endPara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973F331-A1B5-C4F1-3218-55128151CB7E}"/>
              </a:ext>
            </a:extLst>
          </p:cNvPr>
          <p:cNvSpPr/>
          <p:nvPr/>
        </p:nvSpPr>
        <p:spPr>
          <a:xfrm>
            <a:off x="1211726" y="3253926"/>
            <a:ext cx="3411471" cy="140400"/>
          </a:xfrm>
          <a:prstGeom prst="rect">
            <a:avLst/>
          </a:prstGeom>
          <a:solidFill>
            <a:srgbClr val="E73572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66CDED-5D6C-9F77-8F1B-57C971CE4C1B}"/>
              </a:ext>
            </a:extLst>
          </p:cNvPr>
          <p:cNvSpPr/>
          <p:nvPr/>
        </p:nvSpPr>
        <p:spPr>
          <a:xfrm>
            <a:off x="1193112" y="3150139"/>
            <a:ext cx="365312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73572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専属トレーナーが個別アドバイス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134D6EC6-BDAA-6948-3F31-7A7BB8A53E87}"/>
              </a:ext>
            </a:extLst>
          </p:cNvPr>
          <p:cNvSpPr/>
          <p:nvPr/>
        </p:nvSpPr>
        <p:spPr>
          <a:xfrm>
            <a:off x="476374" y="3799508"/>
            <a:ext cx="4281335" cy="6245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200"/>
              </a:spcAft>
              <a:buClr>
                <a:srgbClr val="E73572"/>
              </a:buClr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保健師・看護師・管理栄養士などの有資格者が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､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３か月間あなた専属で担当します。ご自身の状況に応じて</a:t>
            </a:r>
            <a:r>
              <a:rPr kumimoji="1" lang="ja-JP" altLang="en-US" sz="900" b="0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、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無理なく続けられる生活習慣改善プランをご提案します。面談は全てオンライン会議ツー</a:t>
            </a:r>
            <a:r>
              <a:rPr kumimoji="1" lang="ja-JP" altLang="en-US" sz="900" b="0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ル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「</a:t>
            </a:r>
            <a:r>
              <a:rPr kumimoji="1" lang="en-US" altLang="ja-JP" sz="90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n-ea"/>
                <a:cs typeface="+mn-cs"/>
              </a:rPr>
              <a:t>Microsoft Teams </a:t>
            </a:r>
            <a:r>
              <a:rPr kumimoji="1" lang="ja-JP" altLang="en-US" sz="900" b="0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」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を利用するため</a:t>
            </a:r>
            <a:r>
              <a:rPr kumimoji="1" lang="ja-JP" altLang="en-US" sz="900" b="0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、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ご家庭からゆったりご参加いただけます。</a:t>
            </a:r>
            <a:r>
              <a:rPr kumimoji="1" lang="en-US" altLang="ja-JP" sz="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※</a:t>
            </a:r>
            <a:r>
              <a:rPr kumimoji="1" lang="ja-JP" alt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オンライン面談は、積極的支援３回・動機付け支援２回のみ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2202C91-3EC9-0225-E280-039B336C59B6}"/>
              </a:ext>
            </a:extLst>
          </p:cNvPr>
          <p:cNvSpPr/>
          <p:nvPr/>
        </p:nvSpPr>
        <p:spPr>
          <a:xfrm>
            <a:off x="476375" y="3558424"/>
            <a:ext cx="3990609" cy="1950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200"/>
              </a:spcAft>
              <a:buClr>
                <a:srgbClr val="E73572"/>
              </a:buClr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お好きな日時で面談</a:t>
            </a:r>
            <a:r>
              <a:rPr kumimoji="1" lang="zh-TW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予約</a:t>
            </a: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：平日 </a:t>
            </a:r>
            <a:r>
              <a:rPr kumimoji="1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9</a:t>
            </a: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時～</a:t>
            </a:r>
            <a:r>
              <a:rPr kumimoji="1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20</a:t>
            </a: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時・土曜 </a:t>
            </a:r>
            <a:r>
              <a:rPr kumimoji="1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9</a:t>
            </a: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時～</a:t>
            </a:r>
            <a:r>
              <a:rPr kumimoji="1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18</a:t>
            </a: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時</a:t>
            </a:r>
            <a:endParaRPr kumimoji="1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83F6404-254E-9675-7CFC-A1BC72F6240E}"/>
              </a:ext>
            </a:extLst>
          </p:cNvPr>
          <p:cNvGrpSpPr/>
          <p:nvPr/>
        </p:nvGrpSpPr>
        <p:grpSpPr>
          <a:xfrm>
            <a:off x="4934047" y="3327648"/>
            <a:ext cx="2153088" cy="1062867"/>
            <a:chOff x="4531443" y="2136938"/>
            <a:chExt cx="2559455" cy="1263469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30DBCB0E-7CCB-1077-EEDB-038B89825E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91443" y="2136939"/>
              <a:ext cx="1299455" cy="1259194"/>
            </a:xfrm>
            <a:prstGeom prst="rect">
              <a:avLst/>
            </a:prstGeom>
          </p:spPr>
        </p:pic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7D834422-B360-0497-B276-6B08B5FDCE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531443" y="2136938"/>
              <a:ext cx="1260000" cy="1263469"/>
            </a:xfrm>
            <a:prstGeom prst="rect">
              <a:avLst/>
            </a:prstGeom>
          </p:spPr>
        </p:pic>
      </p:grpSp>
      <p:sp>
        <p:nvSpPr>
          <p:cNvPr id="224" name="四角形: 角を丸くする 223">
            <a:extLst>
              <a:ext uri="{FF2B5EF4-FFF2-40B4-BE49-F238E27FC236}">
                <a16:creationId xmlns:a16="http://schemas.microsoft.com/office/drawing/2014/main" id="{D0C5FD5E-16C3-64C0-E28A-6EB07307464F}"/>
              </a:ext>
            </a:extLst>
          </p:cNvPr>
          <p:cNvSpPr/>
          <p:nvPr/>
        </p:nvSpPr>
        <p:spPr>
          <a:xfrm>
            <a:off x="5050673" y="3060236"/>
            <a:ext cx="1999917" cy="228638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お好きな日時で面談予約後</a:t>
            </a:r>
            <a:r>
              <a:rPr kumimoji="1" lang="en-US" altLang="ja-JP" sz="8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､</a:t>
            </a:r>
          </a:p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専属トレーナーによるオンライン面談</a:t>
            </a:r>
          </a:p>
        </p:txBody>
      </p:sp>
      <p:sp>
        <p:nvSpPr>
          <p:cNvPr id="225" name="テキスト ボックス 224">
            <a:extLst>
              <a:ext uri="{FF2B5EF4-FFF2-40B4-BE49-F238E27FC236}">
                <a16:creationId xmlns:a16="http://schemas.microsoft.com/office/drawing/2014/main" id="{F860D24A-9B42-FB33-06E3-C3CA7F7526B4}"/>
              </a:ext>
            </a:extLst>
          </p:cNvPr>
          <p:cNvSpPr txBox="1"/>
          <p:nvPr/>
        </p:nvSpPr>
        <p:spPr>
          <a:xfrm>
            <a:off x="5125092" y="4419290"/>
            <a:ext cx="170078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500" dirty="0">
                <a:solidFill>
                  <a:srgbClr val="383838"/>
                </a:solidFill>
                <a:latin typeface="メイリオ"/>
                <a:ea typeface="メイリオ"/>
              </a:rPr>
              <a:t>※</a:t>
            </a:r>
            <a:r>
              <a:rPr kumimoji="1" lang="en-US" altLang="ja-JP" sz="50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Microsoft Teams </a:t>
            </a:r>
            <a:r>
              <a:rPr kumimoji="1" lang="ja-JP" altLang="en-US" sz="50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は、米国 </a:t>
            </a:r>
            <a:r>
              <a:rPr kumimoji="1" lang="en-US" altLang="ja-JP" sz="50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Microsoft Corporation </a:t>
            </a:r>
            <a:r>
              <a:rPr kumimoji="1" lang="ja-JP" altLang="en-US" sz="50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の、</a:t>
            </a:r>
            <a:endParaRPr kumimoji="1" lang="en-US" altLang="ja-JP" sz="500" i="0" u="none" strike="noStrike" kern="1200" cap="none" spc="0" normalizeH="0" baseline="0" noProof="0" dirty="0">
              <a:ln>
                <a:noFill/>
              </a:ln>
              <a:solidFill>
                <a:srgbClr val="383838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50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米国およびその他の国における登録商標または商標です</a:t>
            </a:r>
          </a:p>
        </p:txBody>
      </p:sp>
    </p:spTree>
    <p:extLst>
      <p:ext uri="{BB962C8B-B14F-4D97-AF65-F5344CB8AC3E}">
        <p14:creationId xmlns:p14="http://schemas.microsoft.com/office/powerpoint/2010/main" val="242160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3">
      <a:majorFont>
        <a:latin typeface="Arial"/>
        <a:ea typeface="游ゴシック"/>
        <a:cs typeface=""/>
      </a:majorFont>
      <a:minorFont>
        <a:latin typeface="Arial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4F4F4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3">
      <a:majorFont>
        <a:latin typeface="Arial"/>
        <a:ea typeface="游ゴシック"/>
        <a:cs typeface=""/>
      </a:majorFont>
      <a:minorFont>
        <a:latin typeface="Arial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4F4F4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5376</TotalTime>
  <Words>886</Words>
  <Application>Microsoft Office PowerPoint</Application>
  <PresentationFormat>ユーザー設定</PresentationFormat>
  <Paragraphs>90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游ゴシック</vt:lpstr>
      <vt:lpstr>Wingdings</vt:lpstr>
      <vt:lpstr>Arial</vt:lpstr>
      <vt:lpstr>メイリオ</vt:lpstr>
      <vt:lpstr>Office テーマ</vt:lpstr>
      <vt:lpstr>2_Office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加藤 繭子</dc:creator>
  <cp:lastModifiedBy>SAKI NISHIMOTO</cp:lastModifiedBy>
  <cp:revision>854</cp:revision>
  <cp:lastPrinted>2023-09-11T03:22:15Z</cp:lastPrinted>
  <dcterms:created xsi:type="dcterms:W3CDTF">2023-02-06T05:41:53Z</dcterms:created>
  <dcterms:modified xsi:type="dcterms:W3CDTF">2025-06-04T03:21:39Z</dcterms:modified>
</cp:coreProperties>
</file>